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Lato 1 Bold" charset="1" panose="020F0502020204030203"/>
      <p:regular r:id="rId31"/>
    </p:embeddedFont>
    <p:embeddedFont>
      <p:font typeface="Antonio Bold" charset="1" panose="02000803000000000000"/>
      <p:regular r:id="rId32"/>
    </p:embeddedFont>
    <p:embeddedFont>
      <p:font typeface="Helios" charset="1" panose="020B0504020202020204"/>
      <p:regular r:id="rId33"/>
    </p:embeddedFont>
    <p:embeddedFont>
      <p:font typeface="Lora Bold" charset="1" panose="00000800000000000000"/>
      <p:regular r:id="rId34"/>
    </p:embeddedFont>
    <p:embeddedFont>
      <p:font typeface="Times New Roman Bold" charset="1" panose="02030802070405020303"/>
      <p:regular r:id="rId35"/>
    </p:embeddedFont>
    <p:embeddedFont>
      <p:font typeface="Inter Bold" charset="1" panose="020B0802030000000004"/>
      <p:regular r:id="rId36"/>
    </p:embeddedFont>
    <p:embeddedFont>
      <p:font typeface="Open Sans Bold" charset="1" panose="020B0806030504020204"/>
      <p:regular r:id="rId37"/>
    </p:embeddedFont>
    <p:embeddedFont>
      <p:font typeface="Inter" charset="1" panose="020B0502030000000004"/>
      <p:regular r:id="rId38"/>
    </p:embeddedFont>
    <p:embeddedFont>
      <p:font typeface="Inter Italics" charset="1" panose="020B0502030000000004"/>
      <p:regular r:id="rId39"/>
    </p:embeddedFont>
    <p:embeddedFont>
      <p:font typeface="Open Sans" charset="1" panose="020B0606030504020204"/>
      <p:regular r:id="rId40"/>
    </p:embeddedFont>
    <p:embeddedFont>
      <p:font typeface="Open Sans Italics" charset="1" panose="020B0606030504020204"/>
      <p:regular r:id="rId41"/>
    </p:embeddedFont>
    <p:embeddedFont>
      <p:font typeface="Lato 1" charset="1" panose="020F0502020204030203"/>
      <p:regular r:id="rId42"/>
    </p:embeddedFont>
    <p:embeddedFont>
      <p:font typeface="Canva Sans Bold" charset="1" panose="020B0803030501040103"/>
      <p:regular r:id="rId43"/>
    </p:embeddedFont>
    <p:embeddedFont>
      <p:font typeface="Lato 2" charset="1" panose="020F0502020204030203"/>
      <p:regular r:id="rId44"/>
    </p:embeddedFont>
    <p:embeddedFont>
      <p:font typeface="Lato 2 Bold" charset="1" panose="020F0502020204030203"/>
      <p:regular r:id="rId45"/>
    </p:embeddedFont>
    <p:embeddedFont>
      <p:font typeface="Garet Bold" charset="1" panose="00000000000000000000"/>
      <p:regular r:id="rId46"/>
    </p:embeddedFont>
    <p:embeddedFont>
      <p:font typeface="Arimo Bold" charset="1" panose="020B0704020202020204"/>
      <p:regular r:id="rId47"/>
    </p:embeddedFont>
    <p:embeddedFont>
      <p:font typeface="League Spartan" charset="1" panose="00000800000000000000"/>
      <p:regular r:id="rId48"/>
    </p:embeddedFont>
    <p:embeddedFont>
      <p:font typeface="Arimo" charset="1" panose="020B0604020202020204"/>
      <p:regular r:id="rId49"/>
    </p:embeddedFont>
    <p:embeddedFont>
      <p:font typeface="Lora" charset="1" panose="00000500000000000000"/>
      <p:regular r:id="rId50"/>
    </p:embeddedFont>
    <p:embeddedFont>
      <p:font typeface="HK Modular" charset="1" panose="00000800000000000000"/>
      <p:regular r:id="rId51"/>
    </p:embeddedFont>
    <p:embeddedFont>
      <p:font typeface="Anton" charset="1" panose="0000050000000000000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 Id="rId4"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10.png" Type="http://schemas.openxmlformats.org/officeDocument/2006/relationships/image"/><Relationship Id="rId8" Target="../media/image11.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1.png" Type="http://schemas.openxmlformats.org/officeDocument/2006/relationships/image"/><Relationship Id="rId6" Target="../media/image1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1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1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1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2396029" y="1735775"/>
            <a:ext cx="13495942" cy="6815451"/>
          </a:xfrm>
          <a:custGeom>
            <a:avLst/>
            <a:gdLst/>
            <a:ahLst/>
            <a:cxnLst/>
            <a:rect r="r" b="b" t="t" l="l"/>
            <a:pathLst>
              <a:path h="6815451" w="13495942">
                <a:moveTo>
                  <a:pt x="0" y="0"/>
                </a:moveTo>
                <a:lnTo>
                  <a:pt x="13495942" y="0"/>
                </a:lnTo>
                <a:lnTo>
                  <a:pt x="13495942" y="6815450"/>
                </a:lnTo>
                <a:lnTo>
                  <a:pt x="0" y="68154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781216" y="573502"/>
            <a:ext cx="2610559" cy="2439109"/>
          </a:xfrm>
          <a:custGeom>
            <a:avLst/>
            <a:gdLst/>
            <a:ahLst/>
            <a:cxnLst/>
            <a:rect r="r" b="b" t="t" l="l"/>
            <a:pathLst>
              <a:path h="2439109" w="2610559">
                <a:moveTo>
                  <a:pt x="0" y="0"/>
                </a:moveTo>
                <a:lnTo>
                  <a:pt x="2610559" y="0"/>
                </a:lnTo>
                <a:lnTo>
                  <a:pt x="2610559" y="2439109"/>
                </a:lnTo>
                <a:lnTo>
                  <a:pt x="0" y="2439109"/>
                </a:lnTo>
                <a:lnTo>
                  <a:pt x="0" y="0"/>
                </a:lnTo>
                <a:close/>
              </a:path>
            </a:pathLst>
          </a:custGeom>
          <a:blipFill>
            <a:blip r:embed="rId5"/>
            <a:stretch>
              <a:fillRect l="0" t="0" r="0" b="-7029"/>
            </a:stretch>
          </a:blipFill>
        </p:spPr>
      </p:sp>
      <p:grpSp>
        <p:nvGrpSpPr>
          <p:cNvPr name="Group 5" id="5"/>
          <p:cNvGrpSpPr/>
          <p:nvPr/>
        </p:nvGrpSpPr>
        <p:grpSpPr>
          <a:xfrm rot="0">
            <a:off x="3365480" y="7277450"/>
            <a:ext cx="11708845" cy="801929"/>
            <a:chOff x="0" y="0"/>
            <a:chExt cx="3083811" cy="211208"/>
          </a:xfrm>
        </p:grpSpPr>
        <p:sp>
          <p:nvSpPr>
            <p:cNvPr name="Freeform 6" id="6"/>
            <p:cNvSpPr/>
            <p:nvPr/>
          </p:nvSpPr>
          <p:spPr>
            <a:xfrm flipH="false" flipV="false" rot="0">
              <a:off x="0" y="0"/>
              <a:ext cx="3083811" cy="211208"/>
            </a:xfrm>
            <a:custGeom>
              <a:avLst/>
              <a:gdLst/>
              <a:ahLst/>
              <a:cxnLst/>
              <a:rect r="r" b="b" t="t" l="l"/>
              <a:pathLst>
                <a:path h="211208" w="3083811">
                  <a:moveTo>
                    <a:pt x="33721" y="0"/>
                  </a:moveTo>
                  <a:lnTo>
                    <a:pt x="3050090" y="0"/>
                  </a:lnTo>
                  <a:cubicBezTo>
                    <a:pt x="3068713" y="0"/>
                    <a:pt x="3083811" y="15098"/>
                    <a:pt x="3083811" y="33721"/>
                  </a:cubicBezTo>
                  <a:lnTo>
                    <a:pt x="3083811" y="177486"/>
                  </a:lnTo>
                  <a:cubicBezTo>
                    <a:pt x="3083811" y="196110"/>
                    <a:pt x="3068713" y="211208"/>
                    <a:pt x="3050090" y="211208"/>
                  </a:cubicBezTo>
                  <a:lnTo>
                    <a:pt x="33721" y="211208"/>
                  </a:lnTo>
                  <a:cubicBezTo>
                    <a:pt x="15098" y="211208"/>
                    <a:pt x="0" y="196110"/>
                    <a:pt x="0" y="177486"/>
                  </a:cubicBezTo>
                  <a:lnTo>
                    <a:pt x="0" y="33721"/>
                  </a:lnTo>
                  <a:cubicBezTo>
                    <a:pt x="0" y="15098"/>
                    <a:pt x="15098" y="0"/>
                    <a:pt x="33721" y="0"/>
                  </a:cubicBezTo>
                  <a:close/>
                </a:path>
              </a:pathLst>
            </a:custGeom>
            <a:solidFill>
              <a:srgbClr val="FFD116"/>
            </a:solidFill>
          </p:spPr>
        </p:sp>
        <p:sp>
          <p:nvSpPr>
            <p:cNvPr name="TextBox 7" id="7"/>
            <p:cNvSpPr txBox="true"/>
            <p:nvPr/>
          </p:nvSpPr>
          <p:spPr>
            <a:xfrm>
              <a:off x="0" y="-66675"/>
              <a:ext cx="3083811" cy="277883"/>
            </a:xfrm>
            <a:prstGeom prst="rect">
              <a:avLst/>
            </a:prstGeom>
          </p:spPr>
          <p:txBody>
            <a:bodyPr anchor="ctr" rtlCol="false" tIns="50800" lIns="50800" bIns="50800" rIns="50800"/>
            <a:lstStyle/>
            <a:p>
              <a:pPr algn="ctr">
                <a:lnSpc>
                  <a:spcPts val="3919"/>
                </a:lnSpc>
              </a:pPr>
              <a:r>
                <a:rPr lang="en-US" b="true" sz="2799">
                  <a:solidFill>
                    <a:srgbClr val="100F0D"/>
                  </a:solidFill>
                  <a:latin typeface="Lato 1 Bold"/>
                  <a:ea typeface="Lato 1 Bold"/>
                  <a:cs typeface="Lato 1 Bold"/>
                  <a:sym typeface="Lato 1 Bold"/>
                </a:rPr>
                <a:t>GROUP 3 : BLOCKCHAIN &amp; SECURITY OF TRANSACTIONS</a:t>
              </a:r>
            </a:p>
          </p:txBody>
        </p:sp>
      </p:grpSp>
      <p:grpSp>
        <p:nvGrpSpPr>
          <p:cNvPr name="Group 8" id="8"/>
          <p:cNvGrpSpPr/>
          <p:nvPr/>
        </p:nvGrpSpPr>
        <p:grpSpPr>
          <a:xfrm rot="0">
            <a:off x="6000745" y="8857335"/>
            <a:ext cx="6171502" cy="801929"/>
            <a:chOff x="0" y="0"/>
            <a:chExt cx="1625416" cy="211208"/>
          </a:xfrm>
        </p:grpSpPr>
        <p:sp>
          <p:nvSpPr>
            <p:cNvPr name="Freeform 9" id="9"/>
            <p:cNvSpPr/>
            <p:nvPr/>
          </p:nvSpPr>
          <p:spPr>
            <a:xfrm flipH="false" flipV="false" rot="0">
              <a:off x="0" y="0"/>
              <a:ext cx="1625416" cy="211208"/>
            </a:xfrm>
            <a:custGeom>
              <a:avLst/>
              <a:gdLst/>
              <a:ahLst/>
              <a:cxnLst/>
              <a:rect r="r" b="b" t="t" l="l"/>
              <a:pathLst>
                <a:path h="211208" w="1625416">
                  <a:moveTo>
                    <a:pt x="63978" y="0"/>
                  </a:moveTo>
                  <a:lnTo>
                    <a:pt x="1561439" y="0"/>
                  </a:lnTo>
                  <a:cubicBezTo>
                    <a:pt x="1578406" y="0"/>
                    <a:pt x="1594679" y="6740"/>
                    <a:pt x="1606678" y="18739"/>
                  </a:cubicBezTo>
                  <a:cubicBezTo>
                    <a:pt x="1618676" y="30737"/>
                    <a:pt x="1625416" y="47010"/>
                    <a:pt x="1625416" y="63978"/>
                  </a:cubicBezTo>
                  <a:lnTo>
                    <a:pt x="1625416" y="147230"/>
                  </a:lnTo>
                  <a:cubicBezTo>
                    <a:pt x="1625416" y="164198"/>
                    <a:pt x="1618676" y="180471"/>
                    <a:pt x="1606678" y="192469"/>
                  </a:cubicBezTo>
                  <a:cubicBezTo>
                    <a:pt x="1594679" y="204467"/>
                    <a:pt x="1578406" y="211208"/>
                    <a:pt x="1561439" y="211208"/>
                  </a:cubicBezTo>
                  <a:lnTo>
                    <a:pt x="63978" y="211208"/>
                  </a:lnTo>
                  <a:cubicBezTo>
                    <a:pt x="47010" y="211208"/>
                    <a:pt x="30737" y="204467"/>
                    <a:pt x="18739" y="192469"/>
                  </a:cubicBezTo>
                  <a:cubicBezTo>
                    <a:pt x="6740" y="180471"/>
                    <a:pt x="0" y="164198"/>
                    <a:pt x="0" y="147230"/>
                  </a:cubicBezTo>
                  <a:lnTo>
                    <a:pt x="0" y="63978"/>
                  </a:lnTo>
                  <a:cubicBezTo>
                    <a:pt x="0" y="47010"/>
                    <a:pt x="6740" y="30737"/>
                    <a:pt x="18739" y="18739"/>
                  </a:cubicBezTo>
                  <a:cubicBezTo>
                    <a:pt x="30737" y="6740"/>
                    <a:pt x="47010" y="0"/>
                    <a:pt x="63978" y="0"/>
                  </a:cubicBezTo>
                  <a:close/>
                </a:path>
              </a:pathLst>
            </a:custGeom>
            <a:solidFill>
              <a:srgbClr val="FFD116"/>
            </a:solidFill>
          </p:spPr>
        </p:sp>
        <p:sp>
          <p:nvSpPr>
            <p:cNvPr name="TextBox 10" id="10"/>
            <p:cNvSpPr txBox="true"/>
            <p:nvPr/>
          </p:nvSpPr>
          <p:spPr>
            <a:xfrm>
              <a:off x="0" y="-66675"/>
              <a:ext cx="1625416" cy="277883"/>
            </a:xfrm>
            <a:prstGeom prst="rect">
              <a:avLst/>
            </a:prstGeom>
          </p:spPr>
          <p:txBody>
            <a:bodyPr anchor="ctr" rtlCol="false" tIns="50800" lIns="50800" bIns="50800" rIns="50800"/>
            <a:lstStyle/>
            <a:p>
              <a:pPr algn="ctr">
                <a:lnSpc>
                  <a:spcPts val="3919"/>
                </a:lnSpc>
              </a:pPr>
              <a:r>
                <a:rPr lang="en-US" b="true" sz="2799">
                  <a:solidFill>
                    <a:srgbClr val="100F0D"/>
                  </a:solidFill>
                  <a:latin typeface="Lato 1 Bold"/>
                  <a:ea typeface="Lato 1 Bold"/>
                  <a:cs typeface="Lato 1 Bold"/>
                  <a:sym typeface="Lato 1 Bold"/>
                </a:rPr>
                <a:t>Presented To: DR. D.N. PANDEY</a:t>
              </a:r>
            </a:p>
          </p:txBody>
        </p:sp>
      </p:grpSp>
      <p:sp>
        <p:nvSpPr>
          <p:cNvPr name="TextBox 11" id="11"/>
          <p:cNvSpPr txBox="true"/>
          <p:nvPr/>
        </p:nvSpPr>
        <p:spPr>
          <a:xfrm rot="0">
            <a:off x="4129846" y="4907007"/>
            <a:ext cx="10028309" cy="2370443"/>
          </a:xfrm>
          <a:prstGeom prst="rect">
            <a:avLst/>
          </a:prstGeom>
        </p:spPr>
        <p:txBody>
          <a:bodyPr anchor="t" rtlCol="false" tIns="0" lIns="0" bIns="0" rIns="0">
            <a:spAutoFit/>
          </a:bodyPr>
          <a:lstStyle/>
          <a:p>
            <a:pPr algn="ctr">
              <a:lnSpc>
                <a:spcPts val="19495"/>
              </a:lnSpc>
            </a:pPr>
            <a:r>
              <a:rPr lang="en-US" b="true" sz="13925" spc="-375">
                <a:solidFill>
                  <a:srgbClr val="FFD116"/>
                </a:solidFill>
                <a:latin typeface="Antonio Bold"/>
                <a:ea typeface="Antonio Bold"/>
                <a:cs typeface="Antonio Bold"/>
                <a:sym typeface="Antonio Bold"/>
              </a:rPr>
              <a:t>DISRUPTION</a:t>
            </a:r>
          </a:p>
        </p:txBody>
      </p:sp>
      <p:sp>
        <p:nvSpPr>
          <p:cNvPr name="TextBox 12" id="12"/>
          <p:cNvSpPr txBox="true"/>
          <p:nvPr/>
        </p:nvSpPr>
        <p:spPr>
          <a:xfrm rot="0">
            <a:off x="3942980" y="2688761"/>
            <a:ext cx="10402041" cy="2952144"/>
          </a:xfrm>
          <a:prstGeom prst="rect">
            <a:avLst/>
          </a:prstGeom>
        </p:spPr>
        <p:txBody>
          <a:bodyPr anchor="t" rtlCol="false" tIns="0" lIns="0" bIns="0" rIns="0">
            <a:spAutoFit/>
          </a:bodyPr>
          <a:lstStyle/>
          <a:p>
            <a:pPr algn="ctr">
              <a:lnSpc>
                <a:spcPts val="24183"/>
              </a:lnSpc>
            </a:pPr>
            <a:r>
              <a:rPr lang="en-US" b="true" sz="17273" spc="-466">
                <a:solidFill>
                  <a:srgbClr val="F6FBFE"/>
                </a:solidFill>
                <a:latin typeface="Antonio Bold"/>
                <a:ea typeface="Antonio Bold"/>
                <a:cs typeface="Antonio Bold"/>
                <a:sym typeface="Antonio Bold"/>
              </a:rPr>
              <a:t>DIGITAL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346E">
                <a:alpha val="100000"/>
              </a:srgbClr>
            </a:gs>
            <a:gs pos="100000">
              <a:srgbClr val="6EACDA">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933450" y="1163538"/>
            <a:ext cx="9929822" cy="958850"/>
          </a:xfrm>
          <a:prstGeom prst="rect">
            <a:avLst/>
          </a:prstGeom>
        </p:spPr>
        <p:txBody>
          <a:bodyPr anchor="t" rtlCol="false" tIns="0" lIns="0" bIns="0" rIns="0">
            <a:spAutoFit/>
          </a:bodyPr>
          <a:lstStyle/>
          <a:p>
            <a:pPr algn="l">
              <a:lnSpc>
                <a:spcPts val="7000"/>
              </a:lnSpc>
              <a:spcBef>
                <a:spcPct val="0"/>
              </a:spcBef>
            </a:pPr>
            <a:r>
              <a:rPr lang="en-US" b="true" sz="5000">
                <a:solidFill>
                  <a:srgbClr val="F6FBFE"/>
                </a:solidFill>
                <a:latin typeface="Times New Roman Bold"/>
                <a:ea typeface="Times New Roman Bold"/>
                <a:cs typeface="Times New Roman Bold"/>
                <a:sym typeface="Times New Roman Bold"/>
              </a:rPr>
              <a:t>Digital Signature and Authentication</a:t>
            </a:r>
          </a:p>
        </p:txBody>
      </p:sp>
      <p:sp>
        <p:nvSpPr>
          <p:cNvPr name="AutoShape 3" id="3"/>
          <p:cNvSpPr/>
          <p:nvPr/>
        </p:nvSpPr>
        <p:spPr>
          <a:xfrm flipV="true">
            <a:off x="876325" y="2122388"/>
            <a:ext cx="16233619" cy="14287"/>
          </a:xfrm>
          <a:prstGeom prst="line">
            <a:avLst/>
          </a:prstGeom>
          <a:ln cap="flat" w="28575">
            <a:solidFill>
              <a:srgbClr val="F6FBFE"/>
            </a:solidFill>
            <a:prstDash val="solid"/>
            <a:headEnd type="none" len="sm" w="sm"/>
            <a:tailEnd type="none" len="sm" w="sm"/>
          </a:ln>
        </p:spPr>
      </p:sp>
      <p:sp>
        <p:nvSpPr>
          <p:cNvPr name="Freeform 4" id="4"/>
          <p:cNvSpPr/>
          <p:nvPr/>
        </p:nvSpPr>
        <p:spPr>
          <a:xfrm flipH="false" flipV="false" rot="0">
            <a:off x="7895154" y="0"/>
            <a:ext cx="10392846" cy="10287000"/>
          </a:xfrm>
          <a:custGeom>
            <a:avLst/>
            <a:gdLst/>
            <a:ahLst/>
            <a:cxnLst/>
            <a:rect r="r" b="b" t="t" l="l"/>
            <a:pathLst>
              <a:path h="10287000" w="10392846">
                <a:moveTo>
                  <a:pt x="0" y="0"/>
                </a:moveTo>
                <a:lnTo>
                  <a:pt x="10392846" y="0"/>
                </a:lnTo>
                <a:lnTo>
                  <a:pt x="10392846" y="10287000"/>
                </a:lnTo>
                <a:lnTo>
                  <a:pt x="0" y="10287000"/>
                </a:lnTo>
                <a:lnTo>
                  <a:pt x="0" y="0"/>
                </a:lnTo>
                <a:close/>
              </a:path>
            </a:pathLst>
          </a:custGeom>
          <a:blipFill>
            <a:blip r:embed="rId2">
              <a:alphaModFix amt="23000"/>
            </a:blip>
            <a:stretch>
              <a:fillRect l="-34458" t="0" r="-42846" b="-19344"/>
            </a:stretch>
          </a:blipFill>
        </p:spPr>
      </p:sp>
      <p:grpSp>
        <p:nvGrpSpPr>
          <p:cNvPr name="Group 5" id="5"/>
          <p:cNvGrpSpPr/>
          <p:nvPr/>
        </p:nvGrpSpPr>
        <p:grpSpPr>
          <a:xfrm rot="0">
            <a:off x="1028700" y="5375065"/>
            <a:ext cx="4323187" cy="957326"/>
            <a:chOff x="0" y="0"/>
            <a:chExt cx="1138617" cy="252135"/>
          </a:xfrm>
        </p:grpSpPr>
        <p:sp>
          <p:nvSpPr>
            <p:cNvPr name="Freeform 6" id="6"/>
            <p:cNvSpPr/>
            <p:nvPr/>
          </p:nvSpPr>
          <p:spPr>
            <a:xfrm flipH="false" flipV="false" rot="0">
              <a:off x="0" y="0"/>
              <a:ext cx="1138617" cy="252135"/>
            </a:xfrm>
            <a:custGeom>
              <a:avLst/>
              <a:gdLst/>
              <a:ahLst/>
              <a:cxnLst/>
              <a:rect r="r" b="b" t="t" l="l"/>
              <a:pathLst>
                <a:path h="252135" w="1138617">
                  <a:moveTo>
                    <a:pt x="91330" y="0"/>
                  </a:moveTo>
                  <a:lnTo>
                    <a:pt x="1047287" y="0"/>
                  </a:lnTo>
                  <a:cubicBezTo>
                    <a:pt x="1071509" y="0"/>
                    <a:pt x="1094739" y="9622"/>
                    <a:pt x="1111867" y="26750"/>
                  </a:cubicBezTo>
                  <a:cubicBezTo>
                    <a:pt x="1128995" y="43878"/>
                    <a:pt x="1138617" y="67108"/>
                    <a:pt x="1138617" y="91330"/>
                  </a:cubicBezTo>
                  <a:lnTo>
                    <a:pt x="1138617" y="160805"/>
                  </a:lnTo>
                  <a:cubicBezTo>
                    <a:pt x="1138617" y="211245"/>
                    <a:pt x="1097727" y="252135"/>
                    <a:pt x="1047287" y="252135"/>
                  </a:cubicBezTo>
                  <a:lnTo>
                    <a:pt x="91330" y="252135"/>
                  </a:lnTo>
                  <a:cubicBezTo>
                    <a:pt x="67108" y="252135"/>
                    <a:pt x="43878" y="242513"/>
                    <a:pt x="26750" y="225385"/>
                  </a:cubicBezTo>
                  <a:cubicBezTo>
                    <a:pt x="9622" y="208258"/>
                    <a:pt x="0" y="185027"/>
                    <a:pt x="0" y="160805"/>
                  </a:cubicBezTo>
                  <a:lnTo>
                    <a:pt x="0" y="91330"/>
                  </a:lnTo>
                  <a:cubicBezTo>
                    <a:pt x="0" y="67108"/>
                    <a:pt x="9622" y="43878"/>
                    <a:pt x="26750" y="26750"/>
                  </a:cubicBezTo>
                  <a:cubicBezTo>
                    <a:pt x="43878" y="9622"/>
                    <a:pt x="67108" y="0"/>
                    <a:pt x="91330" y="0"/>
                  </a:cubicBezTo>
                  <a:close/>
                </a:path>
              </a:pathLst>
            </a:custGeom>
            <a:solidFill>
              <a:srgbClr val="00CBFF"/>
            </a:solidFill>
          </p:spPr>
        </p:sp>
        <p:sp>
          <p:nvSpPr>
            <p:cNvPr name="TextBox 7" id="7"/>
            <p:cNvSpPr txBox="true"/>
            <p:nvPr/>
          </p:nvSpPr>
          <p:spPr>
            <a:xfrm>
              <a:off x="0" y="-47625"/>
              <a:ext cx="1138617" cy="299760"/>
            </a:xfrm>
            <a:prstGeom prst="rect">
              <a:avLst/>
            </a:prstGeom>
          </p:spPr>
          <p:txBody>
            <a:bodyPr anchor="ctr" rtlCol="false" tIns="50800" lIns="50800" bIns="50800" rIns="50800"/>
            <a:lstStyle/>
            <a:p>
              <a:pPr algn="ctr">
                <a:lnSpc>
                  <a:spcPts val="3499"/>
                </a:lnSpc>
              </a:pPr>
              <a:r>
                <a:rPr lang="en-US" sz="2499">
                  <a:solidFill>
                    <a:srgbClr val="000000"/>
                  </a:solidFill>
                  <a:latin typeface="Lato 2"/>
                  <a:ea typeface="Lato 2"/>
                  <a:cs typeface="Lato 2"/>
                  <a:sym typeface="Lato 2"/>
                </a:rPr>
                <a:t>Public and Public Key</a:t>
              </a:r>
              <a:r>
                <a:rPr lang="en-US" sz="2499">
                  <a:solidFill>
                    <a:srgbClr val="000000"/>
                  </a:solidFill>
                  <a:latin typeface="Lato 2"/>
                  <a:ea typeface="Lato 2"/>
                  <a:cs typeface="Lato 2"/>
                  <a:sym typeface="Lato 2"/>
                </a:rPr>
                <a:t> Pair</a:t>
              </a:r>
            </a:p>
          </p:txBody>
        </p:sp>
      </p:grpSp>
      <p:grpSp>
        <p:nvGrpSpPr>
          <p:cNvPr name="Group 8" id="8"/>
          <p:cNvGrpSpPr/>
          <p:nvPr/>
        </p:nvGrpSpPr>
        <p:grpSpPr>
          <a:xfrm rot="0">
            <a:off x="7895154" y="5375065"/>
            <a:ext cx="3888882" cy="1053776"/>
            <a:chOff x="0" y="0"/>
            <a:chExt cx="1024232" cy="277538"/>
          </a:xfrm>
        </p:grpSpPr>
        <p:sp>
          <p:nvSpPr>
            <p:cNvPr name="Freeform 9" id="9"/>
            <p:cNvSpPr/>
            <p:nvPr/>
          </p:nvSpPr>
          <p:spPr>
            <a:xfrm flipH="false" flipV="false" rot="0">
              <a:off x="0" y="0"/>
              <a:ext cx="1024232" cy="277538"/>
            </a:xfrm>
            <a:custGeom>
              <a:avLst/>
              <a:gdLst/>
              <a:ahLst/>
              <a:cxnLst/>
              <a:rect r="r" b="b" t="t" l="l"/>
              <a:pathLst>
                <a:path h="277538" w="1024232">
                  <a:moveTo>
                    <a:pt x="101530" y="0"/>
                  </a:moveTo>
                  <a:lnTo>
                    <a:pt x="922702" y="0"/>
                  </a:lnTo>
                  <a:cubicBezTo>
                    <a:pt x="949630" y="0"/>
                    <a:pt x="975454" y="10697"/>
                    <a:pt x="994495" y="29737"/>
                  </a:cubicBezTo>
                  <a:cubicBezTo>
                    <a:pt x="1013536" y="48778"/>
                    <a:pt x="1024232" y="74603"/>
                    <a:pt x="1024232" y="101530"/>
                  </a:cubicBezTo>
                  <a:lnTo>
                    <a:pt x="1024232" y="176008"/>
                  </a:lnTo>
                  <a:cubicBezTo>
                    <a:pt x="1024232" y="232081"/>
                    <a:pt x="978776" y="277538"/>
                    <a:pt x="922702" y="277538"/>
                  </a:cubicBezTo>
                  <a:lnTo>
                    <a:pt x="101530" y="277538"/>
                  </a:lnTo>
                  <a:cubicBezTo>
                    <a:pt x="74603" y="277538"/>
                    <a:pt x="48778" y="266841"/>
                    <a:pt x="29737" y="247800"/>
                  </a:cubicBezTo>
                  <a:cubicBezTo>
                    <a:pt x="10697" y="228760"/>
                    <a:pt x="0" y="202935"/>
                    <a:pt x="0" y="176008"/>
                  </a:cubicBezTo>
                  <a:lnTo>
                    <a:pt x="0" y="101530"/>
                  </a:lnTo>
                  <a:cubicBezTo>
                    <a:pt x="0" y="45456"/>
                    <a:pt x="45456" y="0"/>
                    <a:pt x="101530" y="0"/>
                  </a:cubicBezTo>
                  <a:close/>
                </a:path>
              </a:pathLst>
            </a:custGeom>
            <a:solidFill>
              <a:srgbClr val="00CBFF"/>
            </a:solidFill>
          </p:spPr>
        </p:sp>
        <p:sp>
          <p:nvSpPr>
            <p:cNvPr name="TextBox 10" id="10"/>
            <p:cNvSpPr txBox="true"/>
            <p:nvPr/>
          </p:nvSpPr>
          <p:spPr>
            <a:xfrm>
              <a:off x="0" y="-47625"/>
              <a:ext cx="1024232" cy="325163"/>
            </a:xfrm>
            <a:prstGeom prst="rect">
              <a:avLst/>
            </a:prstGeom>
          </p:spPr>
          <p:txBody>
            <a:bodyPr anchor="ctr" rtlCol="false" tIns="50800" lIns="50800" bIns="50800" rIns="50800"/>
            <a:lstStyle/>
            <a:p>
              <a:pPr algn="ctr">
                <a:lnSpc>
                  <a:spcPts val="3499"/>
                </a:lnSpc>
              </a:pPr>
              <a:r>
                <a:rPr lang="en-US" sz="2499">
                  <a:solidFill>
                    <a:srgbClr val="000000"/>
                  </a:solidFill>
                  <a:latin typeface="Lato 2"/>
                  <a:ea typeface="Lato 2"/>
                  <a:cs typeface="Lato 2"/>
                  <a:sym typeface="Lato 2"/>
                </a:rPr>
                <a:t>Hashing</a:t>
              </a:r>
            </a:p>
          </p:txBody>
        </p:sp>
      </p:grpSp>
      <p:grpSp>
        <p:nvGrpSpPr>
          <p:cNvPr name="Group 11" id="11"/>
          <p:cNvGrpSpPr/>
          <p:nvPr/>
        </p:nvGrpSpPr>
        <p:grpSpPr>
          <a:xfrm rot="0">
            <a:off x="1028700" y="8024370"/>
            <a:ext cx="4323187" cy="1123736"/>
            <a:chOff x="0" y="0"/>
            <a:chExt cx="1138617" cy="295963"/>
          </a:xfrm>
        </p:grpSpPr>
        <p:sp>
          <p:nvSpPr>
            <p:cNvPr name="Freeform 12" id="12"/>
            <p:cNvSpPr/>
            <p:nvPr/>
          </p:nvSpPr>
          <p:spPr>
            <a:xfrm flipH="false" flipV="false" rot="0">
              <a:off x="0" y="0"/>
              <a:ext cx="1138617" cy="295963"/>
            </a:xfrm>
            <a:custGeom>
              <a:avLst/>
              <a:gdLst/>
              <a:ahLst/>
              <a:cxnLst/>
              <a:rect r="r" b="b" t="t" l="l"/>
              <a:pathLst>
                <a:path h="295963" w="1138617">
                  <a:moveTo>
                    <a:pt x="91330" y="0"/>
                  </a:moveTo>
                  <a:lnTo>
                    <a:pt x="1047287" y="0"/>
                  </a:lnTo>
                  <a:cubicBezTo>
                    <a:pt x="1071509" y="0"/>
                    <a:pt x="1094739" y="9622"/>
                    <a:pt x="1111867" y="26750"/>
                  </a:cubicBezTo>
                  <a:cubicBezTo>
                    <a:pt x="1128995" y="43878"/>
                    <a:pt x="1138617" y="67108"/>
                    <a:pt x="1138617" y="91330"/>
                  </a:cubicBezTo>
                  <a:lnTo>
                    <a:pt x="1138617" y="204633"/>
                  </a:lnTo>
                  <a:cubicBezTo>
                    <a:pt x="1138617" y="228855"/>
                    <a:pt x="1128995" y="252086"/>
                    <a:pt x="1111867" y="269213"/>
                  </a:cubicBezTo>
                  <a:cubicBezTo>
                    <a:pt x="1094739" y="286341"/>
                    <a:pt x="1071509" y="295963"/>
                    <a:pt x="1047287" y="295963"/>
                  </a:cubicBezTo>
                  <a:lnTo>
                    <a:pt x="91330" y="295963"/>
                  </a:lnTo>
                  <a:cubicBezTo>
                    <a:pt x="67108" y="295963"/>
                    <a:pt x="43878" y="286341"/>
                    <a:pt x="26750" y="269213"/>
                  </a:cubicBezTo>
                  <a:cubicBezTo>
                    <a:pt x="9622" y="252086"/>
                    <a:pt x="0" y="228855"/>
                    <a:pt x="0" y="204633"/>
                  </a:cubicBezTo>
                  <a:lnTo>
                    <a:pt x="0" y="91330"/>
                  </a:lnTo>
                  <a:cubicBezTo>
                    <a:pt x="0" y="67108"/>
                    <a:pt x="9622" y="43878"/>
                    <a:pt x="26750" y="26750"/>
                  </a:cubicBezTo>
                  <a:cubicBezTo>
                    <a:pt x="43878" y="9622"/>
                    <a:pt x="67108" y="0"/>
                    <a:pt x="91330" y="0"/>
                  </a:cubicBezTo>
                  <a:close/>
                </a:path>
              </a:pathLst>
            </a:custGeom>
            <a:solidFill>
              <a:srgbClr val="00CBFF"/>
            </a:solidFill>
          </p:spPr>
        </p:sp>
        <p:sp>
          <p:nvSpPr>
            <p:cNvPr name="TextBox 13" id="13"/>
            <p:cNvSpPr txBox="true"/>
            <p:nvPr/>
          </p:nvSpPr>
          <p:spPr>
            <a:xfrm>
              <a:off x="0" y="-57150"/>
              <a:ext cx="1138617" cy="353113"/>
            </a:xfrm>
            <a:prstGeom prst="rect">
              <a:avLst/>
            </a:prstGeom>
          </p:spPr>
          <p:txBody>
            <a:bodyPr anchor="ctr" rtlCol="false" tIns="50800" lIns="50800" bIns="50800" rIns="50800"/>
            <a:lstStyle/>
            <a:p>
              <a:pPr algn="ctr">
                <a:lnSpc>
                  <a:spcPts val="3639"/>
                </a:lnSpc>
              </a:pPr>
              <a:r>
                <a:rPr lang="en-US" sz="2599">
                  <a:solidFill>
                    <a:srgbClr val="000000"/>
                  </a:solidFill>
                  <a:latin typeface="Lato 2"/>
                  <a:ea typeface="Lato 2"/>
                  <a:cs typeface="Lato 2"/>
                  <a:sym typeface="Lato 2"/>
                </a:rPr>
                <a:t>Adding to Network</a:t>
              </a:r>
            </a:p>
          </p:txBody>
        </p:sp>
      </p:grpSp>
      <p:grpSp>
        <p:nvGrpSpPr>
          <p:cNvPr name="Group 14" id="14"/>
          <p:cNvGrpSpPr/>
          <p:nvPr/>
        </p:nvGrpSpPr>
        <p:grpSpPr>
          <a:xfrm rot="0">
            <a:off x="7895154" y="6714257"/>
            <a:ext cx="3888882" cy="1123736"/>
            <a:chOff x="0" y="0"/>
            <a:chExt cx="1024232" cy="295963"/>
          </a:xfrm>
        </p:grpSpPr>
        <p:sp>
          <p:nvSpPr>
            <p:cNvPr name="Freeform 15" id="15"/>
            <p:cNvSpPr/>
            <p:nvPr/>
          </p:nvSpPr>
          <p:spPr>
            <a:xfrm flipH="false" flipV="false" rot="0">
              <a:off x="0" y="0"/>
              <a:ext cx="1024232" cy="295963"/>
            </a:xfrm>
            <a:custGeom>
              <a:avLst/>
              <a:gdLst/>
              <a:ahLst/>
              <a:cxnLst/>
              <a:rect r="r" b="b" t="t" l="l"/>
              <a:pathLst>
                <a:path h="295963" w="1024232">
                  <a:moveTo>
                    <a:pt x="101530" y="0"/>
                  </a:moveTo>
                  <a:lnTo>
                    <a:pt x="922702" y="0"/>
                  </a:lnTo>
                  <a:cubicBezTo>
                    <a:pt x="949630" y="0"/>
                    <a:pt x="975454" y="10697"/>
                    <a:pt x="994495" y="29737"/>
                  </a:cubicBezTo>
                  <a:cubicBezTo>
                    <a:pt x="1013536" y="48778"/>
                    <a:pt x="1024232" y="74603"/>
                    <a:pt x="1024232" y="101530"/>
                  </a:cubicBezTo>
                  <a:lnTo>
                    <a:pt x="1024232" y="194433"/>
                  </a:lnTo>
                  <a:cubicBezTo>
                    <a:pt x="1024232" y="250507"/>
                    <a:pt x="978776" y="295963"/>
                    <a:pt x="922702" y="295963"/>
                  </a:cubicBezTo>
                  <a:lnTo>
                    <a:pt x="101530" y="295963"/>
                  </a:lnTo>
                  <a:cubicBezTo>
                    <a:pt x="45456" y="295963"/>
                    <a:pt x="0" y="250507"/>
                    <a:pt x="0" y="194433"/>
                  </a:cubicBezTo>
                  <a:lnTo>
                    <a:pt x="0" y="101530"/>
                  </a:lnTo>
                  <a:cubicBezTo>
                    <a:pt x="0" y="45456"/>
                    <a:pt x="45456" y="0"/>
                    <a:pt x="101530" y="0"/>
                  </a:cubicBezTo>
                  <a:close/>
                </a:path>
              </a:pathLst>
            </a:custGeom>
            <a:solidFill>
              <a:srgbClr val="00CBFF"/>
            </a:solidFill>
          </p:spPr>
        </p:sp>
        <p:sp>
          <p:nvSpPr>
            <p:cNvPr name="TextBox 16" id="16"/>
            <p:cNvSpPr txBox="true"/>
            <p:nvPr/>
          </p:nvSpPr>
          <p:spPr>
            <a:xfrm>
              <a:off x="0" y="-47625"/>
              <a:ext cx="1024232" cy="343588"/>
            </a:xfrm>
            <a:prstGeom prst="rect">
              <a:avLst/>
            </a:prstGeom>
          </p:spPr>
          <p:txBody>
            <a:bodyPr anchor="ctr" rtlCol="false" tIns="50800" lIns="50800" bIns="50800" rIns="50800"/>
            <a:lstStyle/>
            <a:p>
              <a:pPr algn="ctr">
                <a:lnSpc>
                  <a:spcPts val="3499"/>
                </a:lnSpc>
              </a:pPr>
              <a:r>
                <a:rPr lang="en-US" sz="2499">
                  <a:solidFill>
                    <a:srgbClr val="000000"/>
                  </a:solidFill>
                  <a:latin typeface="Lato 2"/>
                  <a:ea typeface="Lato 2"/>
                  <a:cs typeface="Lato 2"/>
                  <a:sym typeface="Lato 2"/>
                </a:rPr>
                <a:t>Verification</a:t>
              </a:r>
            </a:p>
          </p:txBody>
        </p:sp>
      </p:grpSp>
      <p:grpSp>
        <p:nvGrpSpPr>
          <p:cNvPr name="Group 17" id="17"/>
          <p:cNvGrpSpPr/>
          <p:nvPr/>
        </p:nvGrpSpPr>
        <p:grpSpPr>
          <a:xfrm rot="0">
            <a:off x="1028700" y="6714257"/>
            <a:ext cx="4323187" cy="1029365"/>
            <a:chOff x="0" y="0"/>
            <a:chExt cx="1138617" cy="271108"/>
          </a:xfrm>
        </p:grpSpPr>
        <p:sp>
          <p:nvSpPr>
            <p:cNvPr name="Freeform 18" id="18"/>
            <p:cNvSpPr/>
            <p:nvPr/>
          </p:nvSpPr>
          <p:spPr>
            <a:xfrm flipH="false" flipV="false" rot="0">
              <a:off x="0" y="0"/>
              <a:ext cx="1138617" cy="271108"/>
            </a:xfrm>
            <a:custGeom>
              <a:avLst/>
              <a:gdLst/>
              <a:ahLst/>
              <a:cxnLst/>
              <a:rect r="r" b="b" t="t" l="l"/>
              <a:pathLst>
                <a:path h="271108" w="1138617">
                  <a:moveTo>
                    <a:pt x="91330" y="0"/>
                  </a:moveTo>
                  <a:lnTo>
                    <a:pt x="1047287" y="0"/>
                  </a:lnTo>
                  <a:cubicBezTo>
                    <a:pt x="1071509" y="0"/>
                    <a:pt x="1094739" y="9622"/>
                    <a:pt x="1111867" y="26750"/>
                  </a:cubicBezTo>
                  <a:cubicBezTo>
                    <a:pt x="1128995" y="43878"/>
                    <a:pt x="1138617" y="67108"/>
                    <a:pt x="1138617" y="91330"/>
                  </a:cubicBezTo>
                  <a:lnTo>
                    <a:pt x="1138617" y="179778"/>
                  </a:lnTo>
                  <a:cubicBezTo>
                    <a:pt x="1138617" y="230219"/>
                    <a:pt x="1097727" y="271108"/>
                    <a:pt x="1047287" y="271108"/>
                  </a:cubicBezTo>
                  <a:lnTo>
                    <a:pt x="91330" y="271108"/>
                  </a:lnTo>
                  <a:cubicBezTo>
                    <a:pt x="67108" y="271108"/>
                    <a:pt x="43878" y="261486"/>
                    <a:pt x="26750" y="244358"/>
                  </a:cubicBezTo>
                  <a:cubicBezTo>
                    <a:pt x="9622" y="227231"/>
                    <a:pt x="0" y="204000"/>
                    <a:pt x="0" y="179778"/>
                  </a:cubicBezTo>
                  <a:lnTo>
                    <a:pt x="0" y="91330"/>
                  </a:lnTo>
                  <a:cubicBezTo>
                    <a:pt x="0" y="67108"/>
                    <a:pt x="9622" y="43878"/>
                    <a:pt x="26750" y="26750"/>
                  </a:cubicBezTo>
                  <a:cubicBezTo>
                    <a:pt x="43878" y="9622"/>
                    <a:pt x="67108" y="0"/>
                    <a:pt x="91330" y="0"/>
                  </a:cubicBezTo>
                  <a:close/>
                </a:path>
              </a:pathLst>
            </a:custGeom>
            <a:solidFill>
              <a:srgbClr val="00CBFF"/>
            </a:solidFill>
          </p:spPr>
        </p:sp>
        <p:sp>
          <p:nvSpPr>
            <p:cNvPr name="TextBox 19" id="19"/>
            <p:cNvSpPr txBox="true"/>
            <p:nvPr/>
          </p:nvSpPr>
          <p:spPr>
            <a:xfrm>
              <a:off x="0" y="-47625"/>
              <a:ext cx="1138617" cy="318733"/>
            </a:xfrm>
            <a:prstGeom prst="rect">
              <a:avLst/>
            </a:prstGeom>
          </p:spPr>
          <p:txBody>
            <a:bodyPr anchor="ctr" rtlCol="false" tIns="50800" lIns="50800" bIns="50800" rIns="50800"/>
            <a:lstStyle/>
            <a:p>
              <a:pPr algn="ctr">
                <a:lnSpc>
                  <a:spcPts val="3499"/>
                </a:lnSpc>
              </a:pPr>
              <a:r>
                <a:rPr lang="en-US" sz="2499">
                  <a:solidFill>
                    <a:srgbClr val="000000"/>
                  </a:solidFill>
                  <a:latin typeface="Lato 2"/>
                  <a:ea typeface="Lato 2"/>
                  <a:cs typeface="Lato 2"/>
                  <a:sym typeface="Lato 2"/>
                </a:rPr>
                <a:t>Encryption</a:t>
              </a:r>
            </a:p>
          </p:txBody>
        </p:sp>
      </p:grpSp>
      <p:sp>
        <p:nvSpPr>
          <p:cNvPr name="Freeform 20" id="20"/>
          <p:cNvSpPr/>
          <p:nvPr/>
        </p:nvSpPr>
        <p:spPr>
          <a:xfrm flipH="false" flipV="false" rot="5400000">
            <a:off x="-1538882" y="3627279"/>
            <a:ext cx="16230600" cy="2637472"/>
          </a:xfrm>
          <a:custGeom>
            <a:avLst/>
            <a:gdLst/>
            <a:ahLst/>
            <a:cxnLst/>
            <a:rect r="r" b="b" t="t" l="l"/>
            <a:pathLst>
              <a:path h="2637472" w="16230600">
                <a:moveTo>
                  <a:pt x="0" y="0"/>
                </a:moveTo>
                <a:lnTo>
                  <a:pt x="16230600" y="0"/>
                </a:lnTo>
                <a:lnTo>
                  <a:pt x="16230600" y="2637472"/>
                </a:lnTo>
                <a:lnTo>
                  <a:pt x="0" y="2637472"/>
                </a:lnTo>
                <a:lnTo>
                  <a:pt x="0" y="0"/>
                </a:lnTo>
                <a:close/>
              </a:path>
            </a:pathLst>
          </a:custGeom>
          <a:blipFill>
            <a:blip r:embed="rId3">
              <a:alphaModFix amt="75000"/>
            </a:blip>
            <a:stretch>
              <a:fillRect l="0" t="0" r="0" b="0"/>
            </a:stretch>
          </a:blipFill>
        </p:spPr>
      </p:sp>
      <p:sp>
        <p:nvSpPr>
          <p:cNvPr name="TextBox 21" id="21"/>
          <p:cNvSpPr txBox="true"/>
          <p:nvPr/>
        </p:nvSpPr>
        <p:spPr>
          <a:xfrm rot="0">
            <a:off x="933450" y="2671445"/>
            <a:ext cx="16325850" cy="986155"/>
          </a:xfrm>
          <a:prstGeom prst="rect">
            <a:avLst/>
          </a:prstGeom>
        </p:spPr>
        <p:txBody>
          <a:bodyPr anchor="t" rtlCol="false" tIns="0" lIns="0" bIns="0" rIns="0">
            <a:spAutoFit/>
          </a:bodyPr>
          <a:lstStyle/>
          <a:p>
            <a:pPr algn="l">
              <a:lnSpc>
                <a:spcPts val="3919"/>
              </a:lnSpc>
            </a:pPr>
            <a:r>
              <a:rPr lang="en-US" sz="2799">
                <a:solidFill>
                  <a:srgbClr val="FFFFFF"/>
                </a:solidFill>
                <a:latin typeface="Lato 2"/>
                <a:ea typeface="Lato 2"/>
                <a:cs typeface="Lato 2"/>
                <a:sym typeface="Lato 2"/>
              </a:rPr>
              <a:t>A digital signature is a cryptographic technique used to verify the authenticity of a message, transaction, or document.</a:t>
            </a:r>
          </a:p>
        </p:txBody>
      </p:sp>
      <p:sp>
        <p:nvSpPr>
          <p:cNvPr name="TextBox 22" id="22"/>
          <p:cNvSpPr txBox="true"/>
          <p:nvPr/>
        </p:nvSpPr>
        <p:spPr>
          <a:xfrm rot="0">
            <a:off x="876325" y="4105275"/>
            <a:ext cx="11240294" cy="840740"/>
          </a:xfrm>
          <a:prstGeom prst="rect">
            <a:avLst/>
          </a:prstGeom>
        </p:spPr>
        <p:txBody>
          <a:bodyPr anchor="t" rtlCol="false" tIns="0" lIns="0" bIns="0" rIns="0">
            <a:spAutoFit/>
          </a:bodyPr>
          <a:lstStyle/>
          <a:p>
            <a:pPr algn="ctr">
              <a:lnSpc>
                <a:spcPts val="6160"/>
              </a:lnSpc>
            </a:pPr>
            <a:r>
              <a:rPr lang="en-US" sz="4400" b="true">
                <a:solidFill>
                  <a:srgbClr val="FFFFFF"/>
                </a:solidFill>
                <a:latin typeface="Times New Roman Bold"/>
                <a:ea typeface="Times New Roman Bold"/>
                <a:cs typeface="Times New Roman Bold"/>
                <a:sym typeface="Times New Roman Bold"/>
              </a:rPr>
              <a:t>How it is generated for a blockchain transcation </a:t>
            </a:r>
          </a:p>
        </p:txBody>
      </p:sp>
      <p:sp>
        <p:nvSpPr>
          <p:cNvPr name="TextBox 23" id="23"/>
          <p:cNvSpPr txBox="true"/>
          <p:nvPr/>
        </p:nvSpPr>
        <p:spPr>
          <a:xfrm rot="0">
            <a:off x="282768" y="9464003"/>
            <a:ext cx="519906"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07</a:t>
            </a:r>
          </a:p>
        </p:txBody>
      </p:sp>
      <p:sp>
        <p:nvSpPr>
          <p:cNvPr name="TextBox 24" id="24"/>
          <p:cNvSpPr txBox="true"/>
          <p:nvPr/>
        </p:nvSpPr>
        <p:spPr>
          <a:xfrm rot="0">
            <a:off x="16302155" y="9622118"/>
            <a:ext cx="1729879"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Lato 1"/>
                <a:ea typeface="Lato 1"/>
                <a:cs typeface="Lato 1"/>
                <a:sym typeface="Lato 1"/>
              </a:rPr>
              <a:t>Priya Ranjan</a:t>
            </a:r>
          </a:p>
        </p:txBody>
      </p:sp>
      <p:sp>
        <p:nvSpPr>
          <p:cNvPr name="Freeform 25" id="25"/>
          <p:cNvSpPr/>
          <p:nvPr/>
        </p:nvSpPr>
        <p:spPr>
          <a:xfrm flipH="false" flipV="false" rot="0">
            <a:off x="16006523" y="1028700"/>
            <a:ext cx="1112947" cy="1002655"/>
          </a:xfrm>
          <a:custGeom>
            <a:avLst/>
            <a:gdLst/>
            <a:ahLst/>
            <a:cxnLst/>
            <a:rect r="r" b="b" t="t" l="l"/>
            <a:pathLst>
              <a:path h="1002655" w="1112947">
                <a:moveTo>
                  <a:pt x="0" y="0"/>
                </a:moveTo>
                <a:lnTo>
                  <a:pt x="1112947" y="0"/>
                </a:lnTo>
                <a:lnTo>
                  <a:pt x="1112947" y="1002655"/>
                </a:lnTo>
                <a:lnTo>
                  <a:pt x="0" y="1002655"/>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346E">
                <a:alpha val="100000"/>
              </a:srgbClr>
            </a:gs>
            <a:gs pos="100000">
              <a:srgbClr val="6EACDA">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933450" y="1163538"/>
            <a:ext cx="15454703" cy="958850"/>
          </a:xfrm>
          <a:prstGeom prst="rect">
            <a:avLst/>
          </a:prstGeom>
        </p:spPr>
        <p:txBody>
          <a:bodyPr anchor="t" rtlCol="false" tIns="0" lIns="0" bIns="0" rIns="0">
            <a:spAutoFit/>
          </a:bodyPr>
          <a:lstStyle/>
          <a:p>
            <a:pPr algn="l">
              <a:lnSpc>
                <a:spcPts val="7000"/>
              </a:lnSpc>
              <a:spcBef>
                <a:spcPct val="0"/>
              </a:spcBef>
            </a:pPr>
            <a:r>
              <a:rPr lang="en-US" b="true" sz="5000">
                <a:solidFill>
                  <a:srgbClr val="F6FBFE"/>
                </a:solidFill>
                <a:latin typeface="Times New Roman Bold"/>
                <a:ea typeface="Times New Roman Bold"/>
                <a:cs typeface="Times New Roman Bold"/>
                <a:sym typeface="Times New Roman Bold"/>
              </a:rPr>
              <a:t>Process of Blockchain Transaction Verification System</a:t>
            </a:r>
          </a:p>
        </p:txBody>
      </p:sp>
      <p:sp>
        <p:nvSpPr>
          <p:cNvPr name="AutoShape 3" id="3"/>
          <p:cNvSpPr/>
          <p:nvPr/>
        </p:nvSpPr>
        <p:spPr>
          <a:xfrm flipV="true">
            <a:off x="876325" y="2122388"/>
            <a:ext cx="16233619" cy="14287"/>
          </a:xfrm>
          <a:prstGeom prst="line">
            <a:avLst/>
          </a:prstGeom>
          <a:ln cap="flat" w="28575">
            <a:solidFill>
              <a:srgbClr val="F6FBFE"/>
            </a:solidFill>
            <a:prstDash val="solid"/>
            <a:headEnd type="none" len="sm" w="sm"/>
            <a:tailEnd type="none" len="sm" w="sm"/>
          </a:ln>
        </p:spPr>
      </p:sp>
      <p:sp>
        <p:nvSpPr>
          <p:cNvPr name="Freeform 4" id="4"/>
          <p:cNvSpPr/>
          <p:nvPr/>
        </p:nvSpPr>
        <p:spPr>
          <a:xfrm flipH="false" flipV="false" rot="0">
            <a:off x="3042850" y="3365749"/>
            <a:ext cx="12202300" cy="5628311"/>
          </a:xfrm>
          <a:custGeom>
            <a:avLst/>
            <a:gdLst/>
            <a:ahLst/>
            <a:cxnLst/>
            <a:rect r="r" b="b" t="t" l="l"/>
            <a:pathLst>
              <a:path h="5628311" w="12202300">
                <a:moveTo>
                  <a:pt x="0" y="0"/>
                </a:moveTo>
                <a:lnTo>
                  <a:pt x="12202300" y="0"/>
                </a:lnTo>
                <a:lnTo>
                  <a:pt x="12202300" y="5628311"/>
                </a:lnTo>
                <a:lnTo>
                  <a:pt x="0" y="5628311"/>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7731007" y="3961139"/>
            <a:ext cx="6679845" cy="5650230"/>
          </a:xfrm>
          <a:prstGeom prst="rect">
            <a:avLst/>
          </a:prstGeom>
        </p:spPr>
        <p:txBody>
          <a:bodyPr anchor="t" rtlCol="false" tIns="0" lIns="0" bIns="0" rIns="0">
            <a:spAutoFit/>
          </a:bodyPr>
          <a:lstStyle/>
          <a:p>
            <a:pPr algn="just" marL="647700" indent="-323850" lvl="1">
              <a:lnSpc>
                <a:spcPts val="6509"/>
              </a:lnSpc>
              <a:buFont typeface="Arial"/>
              <a:buChar char="•"/>
            </a:pPr>
            <a:r>
              <a:rPr lang="en-US" sz="3000">
                <a:solidFill>
                  <a:srgbClr val="F6FBFE"/>
                </a:solidFill>
                <a:latin typeface="Lato 2"/>
                <a:ea typeface="Lato 2"/>
                <a:cs typeface="Lato 2"/>
                <a:sym typeface="Lato 2"/>
              </a:rPr>
              <a:t>Transaction Propagation</a:t>
            </a:r>
          </a:p>
          <a:p>
            <a:pPr algn="just" marL="647700" indent="-323850" lvl="1">
              <a:lnSpc>
                <a:spcPts val="6509"/>
              </a:lnSpc>
              <a:buFont typeface="Arial"/>
              <a:buChar char="•"/>
            </a:pPr>
            <a:r>
              <a:rPr lang="en-US" sz="3000">
                <a:solidFill>
                  <a:srgbClr val="F6FBFE"/>
                </a:solidFill>
                <a:latin typeface="Lato 2"/>
                <a:ea typeface="Lato 2"/>
                <a:cs typeface="Lato 2"/>
                <a:sym typeface="Lato 2"/>
              </a:rPr>
              <a:t>Consensus Management</a:t>
            </a:r>
          </a:p>
          <a:p>
            <a:pPr algn="just" marL="647700" indent="-323850" lvl="1">
              <a:lnSpc>
                <a:spcPts val="6509"/>
              </a:lnSpc>
              <a:buFont typeface="Arial"/>
              <a:buChar char="•"/>
            </a:pPr>
            <a:r>
              <a:rPr lang="en-US" sz="3000">
                <a:solidFill>
                  <a:srgbClr val="F6FBFE"/>
                </a:solidFill>
                <a:latin typeface="Lato 2"/>
                <a:ea typeface="Lato 2"/>
                <a:cs typeface="Lato 2"/>
                <a:sym typeface="Lato 2"/>
              </a:rPr>
              <a:t>Proof-of Work</a:t>
            </a:r>
          </a:p>
          <a:p>
            <a:pPr algn="just" marL="647700" indent="-323850" lvl="1">
              <a:lnSpc>
                <a:spcPts val="6509"/>
              </a:lnSpc>
              <a:buFont typeface="Arial"/>
              <a:buChar char="•"/>
            </a:pPr>
            <a:r>
              <a:rPr lang="en-US" sz="3000">
                <a:solidFill>
                  <a:srgbClr val="F6FBFE"/>
                </a:solidFill>
                <a:latin typeface="Lato 2"/>
                <a:ea typeface="Lato 2"/>
                <a:cs typeface="Lato 2"/>
                <a:sym typeface="Lato 2"/>
              </a:rPr>
              <a:t>Proof-of Stake</a:t>
            </a:r>
          </a:p>
          <a:p>
            <a:pPr algn="just" marL="647700" indent="-323850" lvl="1">
              <a:lnSpc>
                <a:spcPts val="6509"/>
              </a:lnSpc>
              <a:buFont typeface="Arial"/>
              <a:buChar char="•"/>
            </a:pPr>
            <a:r>
              <a:rPr lang="en-US" sz="3000">
                <a:solidFill>
                  <a:srgbClr val="F6FBFE"/>
                </a:solidFill>
                <a:latin typeface="Lato 2"/>
                <a:ea typeface="Lato 2"/>
                <a:cs typeface="Lato 2"/>
                <a:sym typeface="Lato 2"/>
              </a:rPr>
              <a:t>Delegated proof-of Work</a:t>
            </a:r>
          </a:p>
          <a:p>
            <a:pPr algn="just" marL="647700" indent="-323850" lvl="1">
              <a:lnSpc>
                <a:spcPts val="6509"/>
              </a:lnSpc>
              <a:buFont typeface="Arial"/>
              <a:buChar char="•"/>
            </a:pPr>
            <a:r>
              <a:rPr lang="en-US" sz="3000">
                <a:solidFill>
                  <a:srgbClr val="F6FBFE"/>
                </a:solidFill>
                <a:latin typeface="Lato 2"/>
                <a:ea typeface="Lato 2"/>
                <a:cs typeface="Lato 2"/>
                <a:sym typeface="Lato 2"/>
              </a:rPr>
              <a:t>Practical Byzantine Fault Tolerance (PBFT)</a:t>
            </a:r>
          </a:p>
        </p:txBody>
      </p:sp>
      <p:sp>
        <p:nvSpPr>
          <p:cNvPr name="Freeform 6" id="6"/>
          <p:cNvSpPr/>
          <p:nvPr/>
        </p:nvSpPr>
        <p:spPr>
          <a:xfrm flipH="false" flipV="false" rot="0">
            <a:off x="7731007" y="7538170"/>
            <a:ext cx="563236" cy="563236"/>
          </a:xfrm>
          <a:custGeom>
            <a:avLst/>
            <a:gdLst/>
            <a:ahLst/>
            <a:cxnLst/>
            <a:rect r="r" b="b" t="t" l="l"/>
            <a:pathLst>
              <a:path h="563236" w="563236">
                <a:moveTo>
                  <a:pt x="0" y="0"/>
                </a:moveTo>
                <a:lnTo>
                  <a:pt x="563236" y="0"/>
                </a:lnTo>
                <a:lnTo>
                  <a:pt x="563236" y="563235"/>
                </a:lnTo>
                <a:lnTo>
                  <a:pt x="0" y="5632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731007" y="6642497"/>
            <a:ext cx="563236" cy="563236"/>
          </a:xfrm>
          <a:custGeom>
            <a:avLst/>
            <a:gdLst/>
            <a:ahLst/>
            <a:cxnLst/>
            <a:rect r="r" b="b" t="t" l="l"/>
            <a:pathLst>
              <a:path h="563236" w="563236">
                <a:moveTo>
                  <a:pt x="0" y="0"/>
                </a:moveTo>
                <a:lnTo>
                  <a:pt x="563236" y="0"/>
                </a:lnTo>
                <a:lnTo>
                  <a:pt x="563236" y="563236"/>
                </a:lnTo>
                <a:lnTo>
                  <a:pt x="0" y="563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31007" y="8279158"/>
            <a:ext cx="563236" cy="563236"/>
          </a:xfrm>
          <a:custGeom>
            <a:avLst/>
            <a:gdLst/>
            <a:ahLst/>
            <a:cxnLst/>
            <a:rect r="r" b="b" t="t" l="l"/>
            <a:pathLst>
              <a:path h="563236" w="563236">
                <a:moveTo>
                  <a:pt x="0" y="0"/>
                </a:moveTo>
                <a:lnTo>
                  <a:pt x="563236" y="0"/>
                </a:lnTo>
                <a:lnTo>
                  <a:pt x="563236" y="563236"/>
                </a:lnTo>
                <a:lnTo>
                  <a:pt x="0" y="563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731007" y="5898287"/>
            <a:ext cx="563236" cy="563236"/>
          </a:xfrm>
          <a:custGeom>
            <a:avLst/>
            <a:gdLst/>
            <a:ahLst/>
            <a:cxnLst/>
            <a:rect r="r" b="b" t="t" l="l"/>
            <a:pathLst>
              <a:path h="563236" w="563236">
                <a:moveTo>
                  <a:pt x="0" y="0"/>
                </a:moveTo>
                <a:lnTo>
                  <a:pt x="563236" y="0"/>
                </a:lnTo>
                <a:lnTo>
                  <a:pt x="563236" y="563235"/>
                </a:lnTo>
                <a:lnTo>
                  <a:pt x="0" y="5632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7731007" y="4246889"/>
            <a:ext cx="563236" cy="563236"/>
          </a:xfrm>
          <a:custGeom>
            <a:avLst/>
            <a:gdLst/>
            <a:ahLst/>
            <a:cxnLst/>
            <a:rect r="r" b="b" t="t" l="l"/>
            <a:pathLst>
              <a:path h="563236" w="563236">
                <a:moveTo>
                  <a:pt x="0" y="0"/>
                </a:moveTo>
                <a:lnTo>
                  <a:pt x="563236" y="0"/>
                </a:lnTo>
                <a:lnTo>
                  <a:pt x="563236" y="563236"/>
                </a:lnTo>
                <a:lnTo>
                  <a:pt x="0" y="563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731007" y="5143500"/>
            <a:ext cx="563236" cy="563236"/>
          </a:xfrm>
          <a:custGeom>
            <a:avLst/>
            <a:gdLst/>
            <a:ahLst/>
            <a:cxnLst/>
            <a:rect r="r" b="b" t="t" l="l"/>
            <a:pathLst>
              <a:path h="563236" w="563236">
                <a:moveTo>
                  <a:pt x="0" y="0"/>
                </a:moveTo>
                <a:lnTo>
                  <a:pt x="563236" y="0"/>
                </a:lnTo>
                <a:lnTo>
                  <a:pt x="563236" y="563236"/>
                </a:lnTo>
                <a:lnTo>
                  <a:pt x="0" y="563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876325" y="2762960"/>
            <a:ext cx="2978746" cy="755015"/>
          </a:xfrm>
          <a:prstGeom prst="rect">
            <a:avLst/>
          </a:prstGeom>
        </p:spPr>
        <p:txBody>
          <a:bodyPr anchor="t" rtlCol="false" tIns="0" lIns="0" bIns="0" rIns="0">
            <a:spAutoFit/>
          </a:bodyPr>
          <a:lstStyle/>
          <a:p>
            <a:pPr algn="ctr">
              <a:lnSpc>
                <a:spcPts val="6160"/>
              </a:lnSpc>
            </a:pPr>
            <a:r>
              <a:rPr lang="en-US" sz="4400" b="true">
                <a:solidFill>
                  <a:srgbClr val="F6FBFE"/>
                </a:solidFill>
                <a:latin typeface="Lato 2 Bold"/>
                <a:ea typeface="Lato 2 Bold"/>
                <a:cs typeface="Lato 2 Bold"/>
                <a:sym typeface="Lato 2 Bold"/>
              </a:rPr>
              <a:t>Significance</a:t>
            </a:r>
          </a:p>
        </p:txBody>
      </p:sp>
      <p:sp>
        <p:nvSpPr>
          <p:cNvPr name="TextBox 13" id="13"/>
          <p:cNvSpPr txBox="true"/>
          <p:nvPr/>
        </p:nvSpPr>
        <p:spPr>
          <a:xfrm rot="0">
            <a:off x="8070089" y="2762960"/>
            <a:ext cx="5818783" cy="755015"/>
          </a:xfrm>
          <a:prstGeom prst="rect">
            <a:avLst/>
          </a:prstGeom>
        </p:spPr>
        <p:txBody>
          <a:bodyPr anchor="t" rtlCol="false" tIns="0" lIns="0" bIns="0" rIns="0">
            <a:spAutoFit/>
          </a:bodyPr>
          <a:lstStyle/>
          <a:p>
            <a:pPr algn="ctr">
              <a:lnSpc>
                <a:spcPts val="6160"/>
              </a:lnSpc>
            </a:pPr>
            <a:r>
              <a:rPr lang="en-US" sz="4400" b="true">
                <a:solidFill>
                  <a:srgbClr val="F6FBFE"/>
                </a:solidFill>
                <a:latin typeface="Lato 2 Bold"/>
                <a:ea typeface="Lato 2 Bold"/>
                <a:cs typeface="Lato 2 Bold"/>
                <a:sym typeface="Lato 2 Bold"/>
              </a:rPr>
              <a:t>How verification works</a:t>
            </a:r>
          </a:p>
        </p:txBody>
      </p:sp>
      <p:sp>
        <p:nvSpPr>
          <p:cNvPr name="TextBox 14" id="14"/>
          <p:cNvSpPr txBox="true"/>
          <p:nvPr/>
        </p:nvSpPr>
        <p:spPr>
          <a:xfrm rot="0">
            <a:off x="407508" y="4059640"/>
            <a:ext cx="3916380" cy="3478530"/>
          </a:xfrm>
          <a:prstGeom prst="rect">
            <a:avLst/>
          </a:prstGeom>
        </p:spPr>
        <p:txBody>
          <a:bodyPr anchor="t" rtlCol="false" tIns="0" lIns="0" bIns="0" rIns="0">
            <a:spAutoFit/>
          </a:bodyPr>
          <a:lstStyle/>
          <a:p>
            <a:pPr algn="l" marL="647700" indent="-323850" lvl="1">
              <a:lnSpc>
                <a:spcPts val="7110"/>
              </a:lnSpc>
              <a:buFont typeface="Arial"/>
              <a:buChar char="•"/>
            </a:pPr>
            <a:r>
              <a:rPr lang="en-US" sz="3000">
                <a:solidFill>
                  <a:srgbClr val="F6FBFE"/>
                </a:solidFill>
                <a:latin typeface="Lato 2"/>
                <a:ea typeface="Lato 2"/>
                <a:cs typeface="Lato 2"/>
                <a:sym typeface="Lato 2"/>
              </a:rPr>
              <a:t>Trust and Secruity</a:t>
            </a:r>
          </a:p>
          <a:p>
            <a:pPr algn="l" marL="647700" indent="-323850" lvl="1">
              <a:lnSpc>
                <a:spcPts val="7110"/>
              </a:lnSpc>
              <a:buFont typeface="Arial"/>
              <a:buChar char="•"/>
            </a:pPr>
            <a:r>
              <a:rPr lang="en-US" sz="3000">
                <a:solidFill>
                  <a:srgbClr val="F6FBFE"/>
                </a:solidFill>
                <a:latin typeface="Lato 2"/>
                <a:ea typeface="Lato 2"/>
                <a:cs typeface="Lato 2"/>
                <a:sym typeface="Lato 2"/>
              </a:rPr>
              <a:t>Immutability</a:t>
            </a:r>
          </a:p>
          <a:p>
            <a:pPr algn="l" marL="647700" indent="-323850" lvl="1">
              <a:lnSpc>
                <a:spcPts val="7110"/>
              </a:lnSpc>
              <a:buFont typeface="Arial"/>
              <a:buChar char="•"/>
            </a:pPr>
            <a:r>
              <a:rPr lang="en-US" sz="3000">
                <a:solidFill>
                  <a:srgbClr val="F6FBFE"/>
                </a:solidFill>
                <a:latin typeface="Lato 2"/>
                <a:ea typeface="Lato 2"/>
                <a:cs typeface="Lato 2"/>
                <a:sym typeface="Lato 2"/>
              </a:rPr>
              <a:t>Eliminating Intermediaries</a:t>
            </a:r>
          </a:p>
        </p:txBody>
      </p:sp>
      <p:sp>
        <p:nvSpPr>
          <p:cNvPr name="TextBox 15" id="15"/>
          <p:cNvSpPr txBox="true"/>
          <p:nvPr/>
        </p:nvSpPr>
        <p:spPr>
          <a:xfrm rot="0">
            <a:off x="259898" y="9464003"/>
            <a:ext cx="565646"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08</a:t>
            </a:r>
          </a:p>
        </p:txBody>
      </p:sp>
      <p:sp>
        <p:nvSpPr>
          <p:cNvPr name="TextBox 16" id="16"/>
          <p:cNvSpPr txBox="true"/>
          <p:nvPr/>
        </p:nvSpPr>
        <p:spPr>
          <a:xfrm rot="0">
            <a:off x="16302155" y="9622118"/>
            <a:ext cx="1729879"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Lato 1"/>
                <a:ea typeface="Lato 1"/>
                <a:cs typeface="Lato 1"/>
                <a:sym typeface="Lato 1"/>
              </a:rPr>
              <a:t>Priya Ranjan</a:t>
            </a:r>
          </a:p>
        </p:txBody>
      </p:sp>
      <p:sp>
        <p:nvSpPr>
          <p:cNvPr name="Freeform 17" id="17"/>
          <p:cNvSpPr/>
          <p:nvPr/>
        </p:nvSpPr>
        <p:spPr>
          <a:xfrm flipH="false" flipV="false" rot="0">
            <a:off x="16006523" y="1028700"/>
            <a:ext cx="1112947" cy="1002655"/>
          </a:xfrm>
          <a:custGeom>
            <a:avLst/>
            <a:gdLst/>
            <a:ahLst/>
            <a:cxnLst/>
            <a:rect r="r" b="b" t="t" l="l"/>
            <a:pathLst>
              <a:path h="1002655" w="1112947">
                <a:moveTo>
                  <a:pt x="0" y="0"/>
                </a:moveTo>
                <a:lnTo>
                  <a:pt x="1112947" y="0"/>
                </a:lnTo>
                <a:lnTo>
                  <a:pt x="1112947" y="1002655"/>
                </a:lnTo>
                <a:lnTo>
                  <a:pt x="0" y="1002655"/>
                </a:lnTo>
                <a:lnTo>
                  <a:pt x="0" y="0"/>
                </a:lnTo>
                <a:close/>
              </a:path>
            </a:pathLst>
          </a:custGeom>
          <a:blipFill>
            <a:blip r:embed="rId6"/>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346E">
                <a:alpha val="100000"/>
              </a:srgbClr>
            </a:gs>
            <a:gs pos="100000">
              <a:srgbClr val="6EACDA">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120640" y="2229313"/>
            <a:ext cx="13167360" cy="8229600"/>
          </a:xfrm>
          <a:custGeom>
            <a:avLst/>
            <a:gdLst/>
            <a:ahLst/>
            <a:cxnLst/>
            <a:rect r="r" b="b" t="t" l="l"/>
            <a:pathLst>
              <a:path h="8229600" w="13167360">
                <a:moveTo>
                  <a:pt x="0" y="0"/>
                </a:moveTo>
                <a:lnTo>
                  <a:pt x="13167360" y="0"/>
                </a:lnTo>
                <a:lnTo>
                  <a:pt x="13167360" y="8229600"/>
                </a:lnTo>
                <a:lnTo>
                  <a:pt x="0" y="8229600"/>
                </a:lnTo>
                <a:lnTo>
                  <a:pt x="0" y="0"/>
                </a:lnTo>
                <a:close/>
              </a:path>
            </a:pathLst>
          </a:custGeom>
          <a:blipFill>
            <a:blip r:embed="rId2">
              <a:alphaModFix amt="31999"/>
            </a:blip>
            <a:stretch>
              <a:fillRect l="0" t="0" r="0" b="0"/>
            </a:stretch>
          </a:blipFill>
        </p:spPr>
      </p:sp>
      <p:sp>
        <p:nvSpPr>
          <p:cNvPr name="TextBox 3" id="3"/>
          <p:cNvSpPr txBox="true"/>
          <p:nvPr/>
        </p:nvSpPr>
        <p:spPr>
          <a:xfrm rot="0">
            <a:off x="1028700" y="828675"/>
            <a:ext cx="4742855" cy="958850"/>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Verification Steps</a:t>
            </a:r>
          </a:p>
        </p:txBody>
      </p:sp>
      <p:grpSp>
        <p:nvGrpSpPr>
          <p:cNvPr name="Group 4" id="4"/>
          <p:cNvGrpSpPr/>
          <p:nvPr/>
        </p:nvGrpSpPr>
        <p:grpSpPr>
          <a:xfrm rot="0">
            <a:off x="0" y="2890732"/>
            <a:ext cx="5897325" cy="1543050"/>
            <a:chOff x="0" y="0"/>
            <a:chExt cx="7863100" cy="2057400"/>
          </a:xfrm>
        </p:grpSpPr>
        <p:grpSp>
          <p:nvGrpSpPr>
            <p:cNvPr name="Group 5" id="5"/>
            <p:cNvGrpSpPr/>
            <p:nvPr/>
          </p:nvGrpSpPr>
          <p:grpSpPr>
            <a:xfrm rot="0">
              <a:off x="0" y="0"/>
              <a:ext cx="7863100" cy="2057400"/>
              <a:chOff x="0" y="0"/>
              <a:chExt cx="1553205" cy="406400"/>
            </a:xfrm>
          </p:grpSpPr>
          <p:sp>
            <p:nvSpPr>
              <p:cNvPr name="Freeform 6" id="6"/>
              <p:cNvSpPr/>
              <p:nvPr/>
            </p:nvSpPr>
            <p:spPr>
              <a:xfrm flipH="false" flipV="false" rot="0">
                <a:off x="0" y="0"/>
                <a:ext cx="1553205" cy="406400"/>
              </a:xfrm>
              <a:custGeom>
                <a:avLst/>
                <a:gdLst/>
                <a:ahLst/>
                <a:cxnLst/>
                <a:rect r="r" b="b" t="t" l="l"/>
                <a:pathLst>
                  <a:path h="406400" w="1553205">
                    <a:moveTo>
                      <a:pt x="1350005" y="0"/>
                    </a:moveTo>
                    <a:lnTo>
                      <a:pt x="0" y="0"/>
                    </a:lnTo>
                    <a:lnTo>
                      <a:pt x="0" y="406400"/>
                    </a:lnTo>
                    <a:lnTo>
                      <a:pt x="1350005" y="406400"/>
                    </a:lnTo>
                    <a:lnTo>
                      <a:pt x="1553205" y="203200"/>
                    </a:lnTo>
                    <a:lnTo>
                      <a:pt x="1350005" y="0"/>
                    </a:lnTo>
                    <a:close/>
                  </a:path>
                </a:pathLst>
              </a:custGeom>
              <a:solidFill>
                <a:srgbClr val="145DA0"/>
              </a:solidFill>
              <a:ln w="38100" cap="sq">
                <a:solidFill>
                  <a:srgbClr val="000000"/>
                </a:solidFill>
                <a:prstDash val="solid"/>
                <a:miter/>
              </a:ln>
            </p:spPr>
          </p:sp>
          <p:sp>
            <p:nvSpPr>
              <p:cNvPr name="TextBox 7" id="7"/>
              <p:cNvSpPr txBox="true"/>
              <p:nvPr/>
            </p:nvSpPr>
            <p:spPr>
              <a:xfrm>
                <a:off x="0" y="-47625"/>
                <a:ext cx="1438905" cy="454025"/>
              </a:xfrm>
              <a:prstGeom prst="rect">
                <a:avLst/>
              </a:prstGeom>
            </p:spPr>
            <p:txBody>
              <a:bodyPr anchor="ctr" rtlCol="false" tIns="50800" lIns="50800" bIns="50800" rIns="50800"/>
              <a:lstStyle/>
              <a:p>
                <a:pPr algn="ctr">
                  <a:lnSpc>
                    <a:spcPts val="3499"/>
                  </a:lnSpc>
                </a:pPr>
              </a:p>
            </p:txBody>
          </p:sp>
        </p:grpSp>
        <p:sp>
          <p:nvSpPr>
            <p:cNvPr name="TextBox 8" id="8"/>
            <p:cNvSpPr txBox="true"/>
            <p:nvPr/>
          </p:nvSpPr>
          <p:spPr>
            <a:xfrm rot="0">
              <a:off x="487495" y="619548"/>
              <a:ext cx="6240160" cy="751628"/>
            </a:xfrm>
            <a:prstGeom prst="rect">
              <a:avLst/>
            </a:prstGeom>
          </p:spPr>
          <p:txBody>
            <a:bodyPr anchor="t" rtlCol="false" tIns="0" lIns="0" bIns="0" rIns="0">
              <a:spAutoFit/>
            </a:bodyPr>
            <a:lstStyle/>
            <a:p>
              <a:pPr algn="ctr">
                <a:lnSpc>
                  <a:spcPts val="4759"/>
                </a:lnSpc>
              </a:pPr>
              <a:r>
                <a:rPr lang="en-US" sz="3399">
                  <a:solidFill>
                    <a:srgbClr val="FFFFFF"/>
                  </a:solidFill>
                  <a:latin typeface="Lato 2"/>
                  <a:ea typeface="Lato 2"/>
                  <a:cs typeface="Lato 2"/>
                  <a:sym typeface="Lato 2"/>
                </a:rPr>
                <a:t>Transaction Validity</a:t>
              </a:r>
            </a:p>
          </p:txBody>
        </p:sp>
      </p:grpSp>
      <p:grpSp>
        <p:nvGrpSpPr>
          <p:cNvPr name="Group 9" id="9"/>
          <p:cNvGrpSpPr/>
          <p:nvPr/>
        </p:nvGrpSpPr>
        <p:grpSpPr>
          <a:xfrm rot="-10800000">
            <a:off x="4369562" y="4629150"/>
            <a:ext cx="7334758" cy="1543050"/>
            <a:chOff x="0" y="0"/>
            <a:chExt cx="1931788" cy="406400"/>
          </a:xfrm>
        </p:grpSpPr>
        <p:sp>
          <p:nvSpPr>
            <p:cNvPr name="Freeform 10" id="10"/>
            <p:cNvSpPr/>
            <p:nvPr/>
          </p:nvSpPr>
          <p:spPr>
            <a:xfrm flipH="false" flipV="false" rot="0">
              <a:off x="0" y="0"/>
              <a:ext cx="1931788" cy="406400"/>
            </a:xfrm>
            <a:custGeom>
              <a:avLst/>
              <a:gdLst/>
              <a:ahLst/>
              <a:cxnLst/>
              <a:rect r="r" b="b" t="t" l="l"/>
              <a:pathLst>
                <a:path h="406400" w="1931788">
                  <a:moveTo>
                    <a:pt x="1728588" y="0"/>
                  </a:moveTo>
                  <a:lnTo>
                    <a:pt x="0" y="0"/>
                  </a:lnTo>
                  <a:lnTo>
                    <a:pt x="0" y="406400"/>
                  </a:lnTo>
                  <a:lnTo>
                    <a:pt x="1728588" y="406400"/>
                  </a:lnTo>
                  <a:lnTo>
                    <a:pt x="1931788" y="203200"/>
                  </a:lnTo>
                  <a:lnTo>
                    <a:pt x="1728588" y="0"/>
                  </a:lnTo>
                  <a:close/>
                </a:path>
              </a:pathLst>
            </a:custGeom>
            <a:solidFill>
              <a:srgbClr val="153969">
                <a:alpha val="47843"/>
              </a:srgbClr>
            </a:solidFill>
            <a:ln w="38100" cap="sq">
              <a:solidFill>
                <a:srgbClr val="FDFDFD">
                  <a:alpha val="47843"/>
                </a:srgbClr>
              </a:solidFill>
              <a:prstDash val="solid"/>
              <a:miter/>
            </a:ln>
          </p:spPr>
        </p:sp>
        <p:sp>
          <p:nvSpPr>
            <p:cNvPr name="TextBox 11" id="11"/>
            <p:cNvSpPr txBox="true"/>
            <p:nvPr/>
          </p:nvSpPr>
          <p:spPr>
            <a:xfrm>
              <a:off x="0" y="-47625"/>
              <a:ext cx="1817488" cy="454025"/>
            </a:xfrm>
            <a:prstGeom prst="rect">
              <a:avLst/>
            </a:prstGeom>
          </p:spPr>
          <p:txBody>
            <a:bodyPr anchor="ctr" rtlCol="false" tIns="50800" lIns="50800" bIns="50800" rIns="50800"/>
            <a:lstStyle/>
            <a:p>
              <a:pPr algn="ctr">
                <a:lnSpc>
                  <a:spcPts val="3499"/>
                </a:lnSpc>
              </a:pPr>
            </a:p>
          </p:txBody>
        </p:sp>
      </p:grpSp>
      <p:sp>
        <p:nvSpPr>
          <p:cNvPr name="TextBox 12" id="12"/>
          <p:cNvSpPr txBox="true"/>
          <p:nvPr/>
        </p:nvSpPr>
        <p:spPr>
          <a:xfrm rot="0">
            <a:off x="5120640" y="5068868"/>
            <a:ext cx="6436420" cy="580390"/>
          </a:xfrm>
          <a:prstGeom prst="rect">
            <a:avLst/>
          </a:prstGeom>
        </p:spPr>
        <p:txBody>
          <a:bodyPr anchor="t" rtlCol="false" tIns="0" lIns="0" bIns="0" rIns="0">
            <a:spAutoFit/>
          </a:bodyPr>
          <a:lstStyle/>
          <a:p>
            <a:pPr algn="ctr">
              <a:lnSpc>
                <a:spcPts val="4759"/>
              </a:lnSpc>
            </a:pPr>
            <a:r>
              <a:rPr lang="en-US" sz="3399">
                <a:solidFill>
                  <a:srgbClr val="FFFFFF"/>
                </a:solidFill>
                <a:latin typeface="Lato 2"/>
                <a:ea typeface="Lato 2"/>
                <a:cs typeface="Lato 2"/>
                <a:sym typeface="Lato 2"/>
              </a:rPr>
              <a:t>Consensus Mechanism  Execution</a:t>
            </a:r>
          </a:p>
        </p:txBody>
      </p:sp>
      <p:grpSp>
        <p:nvGrpSpPr>
          <p:cNvPr name="Group 13" id="13"/>
          <p:cNvGrpSpPr/>
          <p:nvPr/>
        </p:nvGrpSpPr>
        <p:grpSpPr>
          <a:xfrm rot="0">
            <a:off x="-415191" y="6554133"/>
            <a:ext cx="6312516" cy="1543050"/>
            <a:chOff x="0" y="0"/>
            <a:chExt cx="8416688" cy="2057400"/>
          </a:xfrm>
        </p:grpSpPr>
        <p:grpSp>
          <p:nvGrpSpPr>
            <p:cNvPr name="Group 14" id="14"/>
            <p:cNvGrpSpPr/>
            <p:nvPr/>
          </p:nvGrpSpPr>
          <p:grpSpPr>
            <a:xfrm rot="0">
              <a:off x="0" y="0"/>
              <a:ext cx="8416688" cy="2057400"/>
              <a:chOff x="0" y="0"/>
              <a:chExt cx="1662556" cy="406400"/>
            </a:xfrm>
          </p:grpSpPr>
          <p:sp>
            <p:nvSpPr>
              <p:cNvPr name="Freeform 15" id="15"/>
              <p:cNvSpPr/>
              <p:nvPr/>
            </p:nvSpPr>
            <p:spPr>
              <a:xfrm flipH="false" flipV="false" rot="0">
                <a:off x="0" y="0"/>
                <a:ext cx="1662556" cy="406400"/>
              </a:xfrm>
              <a:custGeom>
                <a:avLst/>
                <a:gdLst/>
                <a:ahLst/>
                <a:cxnLst/>
                <a:rect r="r" b="b" t="t" l="l"/>
                <a:pathLst>
                  <a:path h="406400" w="1662556">
                    <a:moveTo>
                      <a:pt x="1459356" y="0"/>
                    </a:moveTo>
                    <a:lnTo>
                      <a:pt x="0" y="0"/>
                    </a:lnTo>
                    <a:lnTo>
                      <a:pt x="0" y="406400"/>
                    </a:lnTo>
                    <a:lnTo>
                      <a:pt x="1459356" y="406400"/>
                    </a:lnTo>
                    <a:lnTo>
                      <a:pt x="1662556" y="203200"/>
                    </a:lnTo>
                    <a:lnTo>
                      <a:pt x="1459356" y="0"/>
                    </a:lnTo>
                    <a:close/>
                  </a:path>
                </a:pathLst>
              </a:custGeom>
              <a:solidFill>
                <a:srgbClr val="145DA0"/>
              </a:solidFill>
              <a:ln w="38100" cap="sq">
                <a:solidFill>
                  <a:srgbClr val="000000"/>
                </a:solidFill>
                <a:prstDash val="solid"/>
                <a:miter/>
              </a:ln>
            </p:spPr>
          </p:sp>
          <p:sp>
            <p:nvSpPr>
              <p:cNvPr name="TextBox 16" id="16"/>
              <p:cNvSpPr txBox="true"/>
              <p:nvPr/>
            </p:nvSpPr>
            <p:spPr>
              <a:xfrm>
                <a:off x="0" y="-47625"/>
                <a:ext cx="1548256" cy="454025"/>
              </a:xfrm>
              <a:prstGeom prst="rect">
                <a:avLst/>
              </a:prstGeom>
            </p:spPr>
            <p:txBody>
              <a:bodyPr anchor="ctr" rtlCol="false" tIns="50800" lIns="50800" bIns="50800" rIns="50800"/>
              <a:lstStyle/>
              <a:p>
                <a:pPr algn="ctr">
                  <a:lnSpc>
                    <a:spcPts val="3499"/>
                  </a:lnSpc>
                </a:pPr>
              </a:p>
            </p:txBody>
          </p:sp>
        </p:grpSp>
        <p:sp>
          <p:nvSpPr>
            <p:cNvPr name="TextBox 17" id="17"/>
            <p:cNvSpPr txBox="true"/>
            <p:nvPr/>
          </p:nvSpPr>
          <p:spPr>
            <a:xfrm rot="0">
              <a:off x="521816" y="619548"/>
              <a:ext cx="6679488" cy="751628"/>
            </a:xfrm>
            <a:prstGeom prst="rect">
              <a:avLst/>
            </a:prstGeom>
          </p:spPr>
          <p:txBody>
            <a:bodyPr anchor="t" rtlCol="false" tIns="0" lIns="0" bIns="0" rIns="0">
              <a:spAutoFit/>
            </a:bodyPr>
            <a:lstStyle/>
            <a:p>
              <a:pPr algn="ctr">
                <a:lnSpc>
                  <a:spcPts val="4759"/>
                </a:lnSpc>
              </a:pPr>
              <a:r>
                <a:rPr lang="en-US" sz="3399">
                  <a:solidFill>
                    <a:srgbClr val="FFFFFF"/>
                  </a:solidFill>
                  <a:latin typeface="Lato 2"/>
                  <a:ea typeface="Lato 2"/>
                  <a:cs typeface="Lato 2"/>
                  <a:sym typeface="Lato 2"/>
                </a:rPr>
                <a:t>Block Creaters</a:t>
              </a:r>
            </a:p>
          </p:txBody>
        </p:sp>
      </p:grpSp>
      <p:grpSp>
        <p:nvGrpSpPr>
          <p:cNvPr name="Group 18" id="18"/>
          <p:cNvGrpSpPr/>
          <p:nvPr/>
        </p:nvGrpSpPr>
        <p:grpSpPr>
          <a:xfrm rot="-10800000">
            <a:off x="4369562" y="8479116"/>
            <a:ext cx="7334758" cy="1543050"/>
            <a:chOff x="0" y="0"/>
            <a:chExt cx="1931788" cy="406400"/>
          </a:xfrm>
        </p:grpSpPr>
        <p:sp>
          <p:nvSpPr>
            <p:cNvPr name="Freeform 19" id="19"/>
            <p:cNvSpPr/>
            <p:nvPr/>
          </p:nvSpPr>
          <p:spPr>
            <a:xfrm flipH="false" flipV="false" rot="0">
              <a:off x="0" y="0"/>
              <a:ext cx="1931788" cy="406400"/>
            </a:xfrm>
            <a:custGeom>
              <a:avLst/>
              <a:gdLst/>
              <a:ahLst/>
              <a:cxnLst/>
              <a:rect r="r" b="b" t="t" l="l"/>
              <a:pathLst>
                <a:path h="406400" w="1931788">
                  <a:moveTo>
                    <a:pt x="1728588" y="0"/>
                  </a:moveTo>
                  <a:lnTo>
                    <a:pt x="0" y="0"/>
                  </a:lnTo>
                  <a:lnTo>
                    <a:pt x="0" y="406400"/>
                  </a:lnTo>
                  <a:lnTo>
                    <a:pt x="1728588" y="406400"/>
                  </a:lnTo>
                  <a:lnTo>
                    <a:pt x="1931788" y="203200"/>
                  </a:lnTo>
                  <a:lnTo>
                    <a:pt x="1728588" y="0"/>
                  </a:lnTo>
                  <a:close/>
                </a:path>
              </a:pathLst>
            </a:custGeom>
            <a:solidFill>
              <a:srgbClr val="153969">
                <a:alpha val="47843"/>
              </a:srgbClr>
            </a:solidFill>
            <a:ln w="38100" cap="sq">
              <a:solidFill>
                <a:srgbClr val="FDFDFD">
                  <a:alpha val="47843"/>
                </a:srgbClr>
              </a:solidFill>
              <a:prstDash val="solid"/>
              <a:miter/>
            </a:ln>
          </p:spPr>
        </p:sp>
        <p:sp>
          <p:nvSpPr>
            <p:cNvPr name="TextBox 20" id="20"/>
            <p:cNvSpPr txBox="true"/>
            <p:nvPr/>
          </p:nvSpPr>
          <p:spPr>
            <a:xfrm>
              <a:off x="0" y="-47625"/>
              <a:ext cx="1817488" cy="454025"/>
            </a:xfrm>
            <a:prstGeom prst="rect">
              <a:avLst/>
            </a:prstGeom>
          </p:spPr>
          <p:txBody>
            <a:bodyPr anchor="ctr" rtlCol="false" tIns="50800" lIns="50800" bIns="50800" rIns="50800"/>
            <a:lstStyle/>
            <a:p>
              <a:pPr algn="ctr">
                <a:lnSpc>
                  <a:spcPts val="3499"/>
                </a:lnSpc>
              </a:pPr>
            </a:p>
          </p:txBody>
        </p:sp>
      </p:grpSp>
      <p:sp>
        <p:nvSpPr>
          <p:cNvPr name="TextBox 21" id="21"/>
          <p:cNvSpPr txBox="true"/>
          <p:nvPr/>
        </p:nvSpPr>
        <p:spPr>
          <a:xfrm rot="0">
            <a:off x="5285662" y="8935383"/>
            <a:ext cx="3661867" cy="580390"/>
          </a:xfrm>
          <a:prstGeom prst="rect">
            <a:avLst/>
          </a:prstGeom>
        </p:spPr>
        <p:txBody>
          <a:bodyPr anchor="t" rtlCol="false" tIns="0" lIns="0" bIns="0" rIns="0">
            <a:spAutoFit/>
          </a:bodyPr>
          <a:lstStyle/>
          <a:p>
            <a:pPr algn="ctr">
              <a:lnSpc>
                <a:spcPts val="4759"/>
              </a:lnSpc>
            </a:pPr>
            <a:r>
              <a:rPr lang="en-US" sz="3399">
                <a:solidFill>
                  <a:srgbClr val="FFFFFF"/>
                </a:solidFill>
                <a:latin typeface="Lato 2"/>
                <a:ea typeface="Lato 2"/>
                <a:cs typeface="Lato 2"/>
                <a:sym typeface="Lato 2"/>
              </a:rPr>
              <a:t>Block Confirmation</a:t>
            </a:r>
          </a:p>
        </p:txBody>
      </p:sp>
      <p:sp>
        <p:nvSpPr>
          <p:cNvPr name="AutoShape 22" id="22"/>
          <p:cNvSpPr/>
          <p:nvPr/>
        </p:nvSpPr>
        <p:spPr>
          <a:xfrm flipV="true">
            <a:off x="876325" y="2122388"/>
            <a:ext cx="16233619" cy="14287"/>
          </a:xfrm>
          <a:prstGeom prst="line">
            <a:avLst/>
          </a:prstGeom>
          <a:ln cap="flat" w="28575">
            <a:solidFill>
              <a:srgbClr val="F6FBFE"/>
            </a:solidFill>
            <a:prstDash val="solid"/>
            <a:headEnd type="none" len="sm" w="sm"/>
            <a:tailEnd type="none" len="sm" w="sm"/>
          </a:ln>
        </p:spPr>
      </p:sp>
      <p:sp>
        <p:nvSpPr>
          <p:cNvPr name="TextBox 23" id="23"/>
          <p:cNvSpPr txBox="true"/>
          <p:nvPr/>
        </p:nvSpPr>
        <p:spPr>
          <a:xfrm rot="0">
            <a:off x="252705" y="9464003"/>
            <a:ext cx="580033"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09</a:t>
            </a:r>
          </a:p>
        </p:txBody>
      </p:sp>
      <p:sp>
        <p:nvSpPr>
          <p:cNvPr name="TextBox 24" id="24"/>
          <p:cNvSpPr txBox="true"/>
          <p:nvPr/>
        </p:nvSpPr>
        <p:spPr>
          <a:xfrm rot="0">
            <a:off x="16302155" y="9622118"/>
            <a:ext cx="1729879"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Lato 1"/>
                <a:ea typeface="Lato 1"/>
                <a:cs typeface="Lato 1"/>
                <a:sym typeface="Lato 1"/>
              </a:rPr>
              <a:t>Priya Ranjan</a:t>
            </a:r>
          </a:p>
        </p:txBody>
      </p:sp>
      <p:sp>
        <p:nvSpPr>
          <p:cNvPr name="Freeform 25" id="25"/>
          <p:cNvSpPr/>
          <p:nvPr/>
        </p:nvSpPr>
        <p:spPr>
          <a:xfrm flipH="false" flipV="false" rot="0">
            <a:off x="16006523" y="1028700"/>
            <a:ext cx="1112947" cy="1002655"/>
          </a:xfrm>
          <a:custGeom>
            <a:avLst/>
            <a:gdLst/>
            <a:ahLst/>
            <a:cxnLst/>
            <a:rect r="r" b="b" t="t" l="l"/>
            <a:pathLst>
              <a:path h="1002655" w="1112947">
                <a:moveTo>
                  <a:pt x="0" y="0"/>
                </a:moveTo>
                <a:lnTo>
                  <a:pt x="1112947" y="0"/>
                </a:lnTo>
                <a:lnTo>
                  <a:pt x="1112947" y="1002655"/>
                </a:lnTo>
                <a:lnTo>
                  <a:pt x="0" y="1002655"/>
                </a:lnTo>
                <a:lnTo>
                  <a:pt x="0" y="0"/>
                </a:lnTo>
                <a:close/>
              </a:path>
            </a:pathLst>
          </a:custGeom>
          <a:blipFill>
            <a:blip r:embed="rId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346E">
                <a:alpha val="100000"/>
              </a:srgbClr>
            </a:gs>
            <a:gs pos="100000">
              <a:srgbClr val="6EACDA">
                <a:alpha val="100000"/>
              </a:srgbClr>
            </a:gs>
          </a:gsLst>
          <a:lin ang="2700000"/>
        </a:gradFill>
      </p:bgPr>
    </p:bg>
    <p:spTree>
      <p:nvGrpSpPr>
        <p:cNvPr id="1" name=""/>
        <p:cNvGrpSpPr/>
        <p:nvPr/>
      </p:nvGrpSpPr>
      <p:grpSpPr>
        <a:xfrm>
          <a:off x="0" y="0"/>
          <a:ext cx="0" cy="0"/>
          <a:chOff x="0" y="0"/>
          <a:chExt cx="0" cy="0"/>
        </a:xfrm>
      </p:grpSpPr>
      <p:sp>
        <p:nvSpPr>
          <p:cNvPr name="AutoShape 2" id="2"/>
          <p:cNvSpPr/>
          <p:nvPr/>
        </p:nvSpPr>
        <p:spPr>
          <a:xfrm flipV="true">
            <a:off x="876325" y="2122388"/>
            <a:ext cx="16233619" cy="14287"/>
          </a:xfrm>
          <a:prstGeom prst="line">
            <a:avLst/>
          </a:prstGeom>
          <a:ln cap="flat" w="28575">
            <a:solidFill>
              <a:srgbClr val="F6FBFE"/>
            </a:solidFill>
            <a:prstDash val="solid"/>
            <a:headEnd type="none" len="sm" w="sm"/>
            <a:tailEnd type="none" len="sm" w="sm"/>
          </a:ln>
        </p:spPr>
      </p:sp>
      <p:sp>
        <p:nvSpPr>
          <p:cNvPr name="Freeform 3" id="3"/>
          <p:cNvSpPr/>
          <p:nvPr/>
        </p:nvSpPr>
        <p:spPr>
          <a:xfrm flipH="false" flipV="false" rot="0">
            <a:off x="-779540" y="2136675"/>
            <a:ext cx="9678941" cy="8150325"/>
          </a:xfrm>
          <a:custGeom>
            <a:avLst/>
            <a:gdLst/>
            <a:ahLst/>
            <a:cxnLst/>
            <a:rect r="r" b="b" t="t" l="l"/>
            <a:pathLst>
              <a:path h="8150325" w="9678941">
                <a:moveTo>
                  <a:pt x="0" y="0"/>
                </a:moveTo>
                <a:lnTo>
                  <a:pt x="9678942" y="0"/>
                </a:lnTo>
                <a:lnTo>
                  <a:pt x="9678942" y="8150325"/>
                </a:lnTo>
                <a:lnTo>
                  <a:pt x="0" y="8150325"/>
                </a:lnTo>
                <a:lnTo>
                  <a:pt x="0" y="0"/>
                </a:lnTo>
                <a:close/>
              </a:path>
            </a:pathLst>
          </a:custGeom>
          <a:blipFill>
            <a:blip r:embed="rId2">
              <a:alphaModFix amt="35000"/>
            </a:blip>
            <a:stretch>
              <a:fillRect l="-13194" t="0" r="-13194" b="0"/>
            </a:stretch>
          </a:blipFill>
        </p:spPr>
      </p:sp>
      <p:grpSp>
        <p:nvGrpSpPr>
          <p:cNvPr name="Group 4" id="4"/>
          <p:cNvGrpSpPr/>
          <p:nvPr/>
        </p:nvGrpSpPr>
        <p:grpSpPr>
          <a:xfrm rot="0">
            <a:off x="876325" y="2484338"/>
            <a:ext cx="10514037" cy="612182"/>
            <a:chOff x="0" y="0"/>
            <a:chExt cx="2769129" cy="161233"/>
          </a:xfrm>
        </p:grpSpPr>
        <p:sp>
          <p:nvSpPr>
            <p:cNvPr name="Freeform 5" id="5"/>
            <p:cNvSpPr/>
            <p:nvPr/>
          </p:nvSpPr>
          <p:spPr>
            <a:xfrm flipH="false" flipV="false" rot="0">
              <a:off x="0" y="0"/>
              <a:ext cx="2769129" cy="161233"/>
            </a:xfrm>
            <a:custGeom>
              <a:avLst/>
              <a:gdLst/>
              <a:ahLst/>
              <a:cxnLst/>
              <a:rect r="r" b="b" t="t" l="l"/>
              <a:pathLst>
                <a:path h="161233" w="2769129">
                  <a:moveTo>
                    <a:pt x="2565929" y="0"/>
                  </a:moveTo>
                  <a:cubicBezTo>
                    <a:pt x="2678153" y="0"/>
                    <a:pt x="2769129" y="36093"/>
                    <a:pt x="2769129" y="80617"/>
                  </a:cubicBezTo>
                  <a:cubicBezTo>
                    <a:pt x="2769129" y="125140"/>
                    <a:pt x="2678153" y="161233"/>
                    <a:pt x="2565929" y="161233"/>
                  </a:cubicBezTo>
                  <a:lnTo>
                    <a:pt x="203200" y="161233"/>
                  </a:lnTo>
                  <a:cubicBezTo>
                    <a:pt x="90976" y="161233"/>
                    <a:pt x="0" y="125140"/>
                    <a:pt x="0" y="80617"/>
                  </a:cubicBezTo>
                  <a:cubicBezTo>
                    <a:pt x="0" y="36093"/>
                    <a:pt x="90976" y="0"/>
                    <a:pt x="203200" y="0"/>
                  </a:cubicBezTo>
                  <a:close/>
                </a:path>
              </a:pathLst>
            </a:custGeom>
            <a:solidFill>
              <a:srgbClr val="00CBFF"/>
            </a:solidFill>
          </p:spPr>
        </p:sp>
        <p:sp>
          <p:nvSpPr>
            <p:cNvPr name="TextBox 6" id="6"/>
            <p:cNvSpPr txBox="true"/>
            <p:nvPr/>
          </p:nvSpPr>
          <p:spPr>
            <a:xfrm>
              <a:off x="0" y="-47625"/>
              <a:ext cx="2769129" cy="208858"/>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6745263" y="3408319"/>
            <a:ext cx="10514037" cy="612182"/>
            <a:chOff x="0" y="0"/>
            <a:chExt cx="2769129" cy="161233"/>
          </a:xfrm>
        </p:grpSpPr>
        <p:sp>
          <p:nvSpPr>
            <p:cNvPr name="Freeform 8" id="8"/>
            <p:cNvSpPr/>
            <p:nvPr/>
          </p:nvSpPr>
          <p:spPr>
            <a:xfrm flipH="false" flipV="false" rot="0">
              <a:off x="0" y="0"/>
              <a:ext cx="2769129" cy="161233"/>
            </a:xfrm>
            <a:custGeom>
              <a:avLst/>
              <a:gdLst/>
              <a:ahLst/>
              <a:cxnLst/>
              <a:rect r="r" b="b" t="t" l="l"/>
              <a:pathLst>
                <a:path h="161233" w="2769129">
                  <a:moveTo>
                    <a:pt x="2565929" y="0"/>
                  </a:moveTo>
                  <a:cubicBezTo>
                    <a:pt x="2678153" y="0"/>
                    <a:pt x="2769129" y="36093"/>
                    <a:pt x="2769129" y="80617"/>
                  </a:cubicBezTo>
                  <a:cubicBezTo>
                    <a:pt x="2769129" y="125140"/>
                    <a:pt x="2678153" y="161233"/>
                    <a:pt x="2565929" y="161233"/>
                  </a:cubicBezTo>
                  <a:lnTo>
                    <a:pt x="203200" y="161233"/>
                  </a:lnTo>
                  <a:cubicBezTo>
                    <a:pt x="90976" y="161233"/>
                    <a:pt x="0" y="125140"/>
                    <a:pt x="0" y="80617"/>
                  </a:cubicBezTo>
                  <a:cubicBezTo>
                    <a:pt x="0" y="36093"/>
                    <a:pt x="90976" y="0"/>
                    <a:pt x="203200" y="0"/>
                  </a:cubicBezTo>
                  <a:close/>
                </a:path>
              </a:pathLst>
            </a:custGeom>
            <a:solidFill>
              <a:srgbClr val="00CBFF"/>
            </a:solidFill>
          </p:spPr>
        </p:sp>
        <p:sp>
          <p:nvSpPr>
            <p:cNvPr name="TextBox 9" id="9"/>
            <p:cNvSpPr txBox="true"/>
            <p:nvPr/>
          </p:nvSpPr>
          <p:spPr>
            <a:xfrm>
              <a:off x="0" y="-47625"/>
              <a:ext cx="2769129" cy="208858"/>
            </a:xfrm>
            <a:prstGeom prst="rect">
              <a:avLst/>
            </a:prstGeom>
          </p:spPr>
          <p:txBody>
            <a:bodyPr anchor="ctr" rtlCol="false" tIns="50800" lIns="50800" bIns="50800" rIns="50800"/>
            <a:lstStyle/>
            <a:p>
              <a:pPr algn="ctr">
                <a:lnSpc>
                  <a:spcPts val="3499"/>
                </a:lnSpc>
              </a:pPr>
            </a:p>
          </p:txBody>
        </p:sp>
      </p:grpSp>
      <p:grpSp>
        <p:nvGrpSpPr>
          <p:cNvPr name="Group 10" id="10"/>
          <p:cNvGrpSpPr/>
          <p:nvPr/>
        </p:nvGrpSpPr>
        <p:grpSpPr>
          <a:xfrm rot="0">
            <a:off x="876325" y="4332301"/>
            <a:ext cx="10514037" cy="612182"/>
            <a:chOff x="0" y="0"/>
            <a:chExt cx="2769129" cy="161233"/>
          </a:xfrm>
        </p:grpSpPr>
        <p:sp>
          <p:nvSpPr>
            <p:cNvPr name="Freeform 11" id="11"/>
            <p:cNvSpPr/>
            <p:nvPr/>
          </p:nvSpPr>
          <p:spPr>
            <a:xfrm flipH="false" flipV="false" rot="0">
              <a:off x="0" y="0"/>
              <a:ext cx="2769129" cy="161233"/>
            </a:xfrm>
            <a:custGeom>
              <a:avLst/>
              <a:gdLst/>
              <a:ahLst/>
              <a:cxnLst/>
              <a:rect r="r" b="b" t="t" l="l"/>
              <a:pathLst>
                <a:path h="161233" w="2769129">
                  <a:moveTo>
                    <a:pt x="2565929" y="0"/>
                  </a:moveTo>
                  <a:cubicBezTo>
                    <a:pt x="2678153" y="0"/>
                    <a:pt x="2769129" y="36093"/>
                    <a:pt x="2769129" y="80617"/>
                  </a:cubicBezTo>
                  <a:cubicBezTo>
                    <a:pt x="2769129" y="125140"/>
                    <a:pt x="2678153" y="161233"/>
                    <a:pt x="2565929" y="161233"/>
                  </a:cubicBezTo>
                  <a:lnTo>
                    <a:pt x="203200" y="161233"/>
                  </a:lnTo>
                  <a:cubicBezTo>
                    <a:pt x="90976" y="161233"/>
                    <a:pt x="0" y="125140"/>
                    <a:pt x="0" y="80617"/>
                  </a:cubicBezTo>
                  <a:cubicBezTo>
                    <a:pt x="0" y="36093"/>
                    <a:pt x="90976" y="0"/>
                    <a:pt x="203200" y="0"/>
                  </a:cubicBezTo>
                  <a:close/>
                </a:path>
              </a:pathLst>
            </a:custGeom>
            <a:solidFill>
              <a:srgbClr val="00CBFF"/>
            </a:solidFill>
          </p:spPr>
        </p:sp>
        <p:sp>
          <p:nvSpPr>
            <p:cNvPr name="TextBox 12" id="12"/>
            <p:cNvSpPr txBox="true"/>
            <p:nvPr/>
          </p:nvSpPr>
          <p:spPr>
            <a:xfrm>
              <a:off x="0" y="-47625"/>
              <a:ext cx="2769129" cy="208858"/>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6745263" y="5256283"/>
            <a:ext cx="10514037" cy="612182"/>
            <a:chOff x="0" y="0"/>
            <a:chExt cx="2769129" cy="161233"/>
          </a:xfrm>
        </p:grpSpPr>
        <p:sp>
          <p:nvSpPr>
            <p:cNvPr name="Freeform 14" id="14"/>
            <p:cNvSpPr/>
            <p:nvPr/>
          </p:nvSpPr>
          <p:spPr>
            <a:xfrm flipH="false" flipV="false" rot="0">
              <a:off x="0" y="0"/>
              <a:ext cx="2769129" cy="161233"/>
            </a:xfrm>
            <a:custGeom>
              <a:avLst/>
              <a:gdLst/>
              <a:ahLst/>
              <a:cxnLst/>
              <a:rect r="r" b="b" t="t" l="l"/>
              <a:pathLst>
                <a:path h="161233" w="2769129">
                  <a:moveTo>
                    <a:pt x="2565929" y="0"/>
                  </a:moveTo>
                  <a:cubicBezTo>
                    <a:pt x="2678153" y="0"/>
                    <a:pt x="2769129" y="36093"/>
                    <a:pt x="2769129" y="80617"/>
                  </a:cubicBezTo>
                  <a:cubicBezTo>
                    <a:pt x="2769129" y="125140"/>
                    <a:pt x="2678153" y="161233"/>
                    <a:pt x="2565929" y="161233"/>
                  </a:cubicBezTo>
                  <a:lnTo>
                    <a:pt x="203200" y="161233"/>
                  </a:lnTo>
                  <a:cubicBezTo>
                    <a:pt x="90976" y="161233"/>
                    <a:pt x="0" y="125140"/>
                    <a:pt x="0" y="80617"/>
                  </a:cubicBezTo>
                  <a:cubicBezTo>
                    <a:pt x="0" y="36093"/>
                    <a:pt x="90976" y="0"/>
                    <a:pt x="203200" y="0"/>
                  </a:cubicBezTo>
                  <a:close/>
                </a:path>
              </a:pathLst>
            </a:custGeom>
            <a:solidFill>
              <a:srgbClr val="00CBFF"/>
            </a:solidFill>
          </p:spPr>
        </p:sp>
        <p:sp>
          <p:nvSpPr>
            <p:cNvPr name="TextBox 15" id="15"/>
            <p:cNvSpPr txBox="true"/>
            <p:nvPr/>
          </p:nvSpPr>
          <p:spPr>
            <a:xfrm>
              <a:off x="0" y="-47625"/>
              <a:ext cx="2769129" cy="208858"/>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0">
            <a:off x="876325" y="6180264"/>
            <a:ext cx="10514037" cy="612182"/>
            <a:chOff x="0" y="0"/>
            <a:chExt cx="2769129" cy="161233"/>
          </a:xfrm>
        </p:grpSpPr>
        <p:sp>
          <p:nvSpPr>
            <p:cNvPr name="Freeform 17" id="17"/>
            <p:cNvSpPr/>
            <p:nvPr/>
          </p:nvSpPr>
          <p:spPr>
            <a:xfrm flipH="false" flipV="false" rot="0">
              <a:off x="0" y="0"/>
              <a:ext cx="2769129" cy="161233"/>
            </a:xfrm>
            <a:custGeom>
              <a:avLst/>
              <a:gdLst/>
              <a:ahLst/>
              <a:cxnLst/>
              <a:rect r="r" b="b" t="t" l="l"/>
              <a:pathLst>
                <a:path h="161233" w="2769129">
                  <a:moveTo>
                    <a:pt x="2565929" y="0"/>
                  </a:moveTo>
                  <a:cubicBezTo>
                    <a:pt x="2678153" y="0"/>
                    <a:pt x="2769129" y="36093"/>
                    <a:pt x="2769129" y="80617"/>
                  </a:cubicBezTo>
                  <a:cubicBezTo>
                    <a:pt x="2769129" y="125140"/>
                    <a:pt x="2678153" y="161233"/>
                    <a:pt x="2565929" y="161233"/>
                  </a:cubicBezTo>
                  <a:lnTo>
                    <a:pt x="203200" y="161233"/>
                  </a:lnTo>
                  <a:cubicBezTo>
                    <a:pt x="90976" y="161233"/>
                    <a:pt x="0" y="125140"/>
                    <a:pt x="0" y="80617"/>
                  </a:cubicBezTo>
                  <a:cubicBezTo>
                    <a:pt x="0" y="36093"/>
                    <a:pt x="90976" y="0"/>
                    <a:pt x="203200" y="0"/>
                  </a:cubicBezTo>
                  <a:close/>
                </a:path>
              </a:pathLst>
            </a:custGeom>
            <a:solidFill>
              <a:srgbClr val="00CBFF"/>
            </a:solidFill>
          </p:spPr>
        </p:sp>
        <p:sp>
          <p:nvSpPr>
            <p:cNvPr name="TextBox 18" id="18"/>
            <p:cNvSpPr txBox="true"/>
            <p:nvPr/>
          </p:nvSpPr>
          <p:spPr>
            <a:xfrm>
              <a:off x="0" y="-47625"/>
              <a:ext cx="2769129" cy="208858"/>
            </a:xfrm>
            <a:prstGeom prst="rect">
              <a:avLst/>
            </a:prstGeom>
          </p:spPr>
          <p:txBody>
            <a:bodyPr anchor="ctr" rtlCol="false" tIns="50800" lIns="50800" bIns="50800" rIns="50800"/>
            <a:lstStyle/>
            <a:p>
              <a:pPr algn="ctr">
                <a:lnSpc>
                  <a:spcPts val="3499"/>
                </a:lnSpc>
              </a:pPr>
            </a:p>
          </p:txBody>
        </p:sp>
      </p:grpSp>
      <p:grpSp>
        <p:nvGrpSpPr>
          <p:cNvPr name="Group 19" id="19"/>
          <p:cNvGrpSpPr/>
          <p:nvPr/>
        </p:nvGrpSpPr>
        <p:grpSpPr>
          <a:xfrm rot="0">
            <a:off x="6745263" y="7104246"/>
            <a:ext cx="10514037" cy="612182"/>
            <a:chOff x="0" y="0"/>
            <a:chExt cx="2769129" cy="161233"/>
          </a:xfrm>
        </p:grpSpPr>
        <p:sp>
          <p:nvSpPr>
            <p:cNvPr name="Freeform 20" id="20"/>
            <p:cNvSpPr/>
            <p:nvPr/>
          </p:nvSpPr>
          <p:spPr>
            <a:xfrm flipH="false" flipV="false" rot="0">
              <a:off x="0" y="0"/>
              <a:ext cx="2769129" cy="161233"/>
            </a:xfrm>
            <a:custGeom>
              <a:avLst/>
              <a:gdLst/>
              <a:ahLst/>
              <a:cxnLst/>
              <a:rect r="r" b="b" t="t" l="l"/>
              <a:pathLst>
                <a:path h="161233" w="2769129">
                  <a:moveTo>
                    <a:pt x="2565929" y="0"/>
                  </a:moveTo>
                  <a:cubicBezTo>
                    <a:pt x="2678153" y="0"/>
                    <a:pt x="2769129" y="36093"/>
                    <a:pt x="2769129" y="80617"/>
                  </a:cubicBezTo>
                  <a:cubicBezTo>
                    <a:pt x="2769129" y="125140"/>
                    <a:pt x="2678153" y="161233"/>
                    <a:pt x="2565929" y="161233"/>
                  </a:cubicBezTo>
                  <a:lnTo>
                    <a:pt x="203200" y="161233"/>
                  </a:lnTo>
                  <a:cubicBezTo>
                    <a:pt x="90976" y="161233"/>
                    <a:pt x="0" y="125140"/>
                    <a:pt x="0" y="80617"/>
                  </a:cubicBezTo>
                  <a:cubicBezTo>
                    <a:pt x="0" y="36093"/>
                    <a:pt x="90976" y="0"/>
                    <a:pt x="203200" y="0"/>
                  </a:cubicBezTo>
                  <a:close/>
                </a:path>
              </a:pathLst>
            </a:custGeom>
            <a:solidFill>
              <a:srgbClr val="00CBFF"/>
            </a:solidFill>
          </p:spPr>
        </p:sp>
        <p:sp>
          <p:nvSpPr>
            <p:cNvPr name="TextBox 21" id="21"/>
            <p:cNvSpPr txBox="true"/>
            <p:nvPr/>
          </p:nvSpPr>
          <p:spPr>
            <a:xfrm>
              <a:off x="0" y="-47625"/>
              <a:ext cx="2769129" cy="208858"/>
            </a:xfrm>
            <a:prstGeom prst="rect">
              <a:avLst/>
            </a:prstGeom>
          </p:spPr>
          <p:txBody>
            <a:bodyPr anchor="ctr" rtlCol="false" tIns="50800" lIns="50800" bIns="50800" rIns="50800"/>
            <a:lstStyle/>
            <a:p>
              <a:pPr algn="ctr">
                <a:lnSpc>
                  <a:spcPts val="3499"/>
                </a:lnSpc>
              </a:pPr>
            </a:p>
          </p:txBody>
        </p:sp>
      </p:grpSp>
      <p:grpSp>
        <p:nvGrpSpPr>
          <p:cNvPr name="Group 22" id="22"/>
          <p:cNvGrpSpPr/>
          <p:nvPr/>
        </p:nvGrpSpPr>
        <p:grpSpPr>
          <a:xfrm rot="0">
            <a:off x="1028700" y="8028227"/>
            <a:ext cx="10514037" cy="612182"/>
            <a:chOff x="0" y="0"/>
            <a:chExt cx="2769129" cy="161233"/>
          </a:xfrm>
        </p:grpSpPr>
        <p:sp>
          <p:nvSpPr>
            <p:cNvPr name="Freeform 23" id="23"/>
            <p:cNvSpPr/>
            <p:nvPr/>
          </p:nvSpPr>
          <p:spPr>
            <a:xfrm flipH="false" flipV="false" rot="0">
              <a:off x="0" y="0"/>
              <a:ext cx="2769129" cy="161233"/>
            </a:xfrm>
            <a:custGeom>
              <a:avLst/>
              <a:gdLst/>
              <a:ahLst/>
              <a:cxnLst/>
              <a:rect r="r" b="b" t="t" l="l"/>
              <a:pathLst>
                <a:path h="161233" w="2769129">
                  <a:moveTo>
                    <a:pt x="2565929" y="0"/>
                  </a:moveTo>
                  <a:cubicBezTo>
                    <a:pt x="2678153" y="0"/>
                    <a:pt x="2769129" y="36093"/>
                    <a:pt x="2769129" y="80617"/>
                  </a:cubicBezTo>
                  <a:cubicBezTo>
                    <a:pt x="2769129" y="125140"/>
                    <a:pt x="2678153" y="161233"/>
                    <a:pt x="2565929" y="161233"/>
                  </a:cubicBezTo>
                  <a:lnTo>
                    <a:pt x="203200" y="161233"/>
                  </a:lnTo>
                  <a:cubicBezTo>
                    <a:pt x="90976" y="161233"/>
                    <a:pt x="0" y="125140"/>
                    <a:pt x="0" y="80617"/>
                  </a:cubicBezTo>
                  <a:cubicBezTo>
                    <a:pt x="0" y="36093"/>
                    <a:pt x="90976" y="0"/>
                    <a:pt x="203200" y="0"/>
                  </a:cubicBezTo>
                  <a:close/>
                </a:path>
              </a:pathLst>
            </a:custGeom>
            <a:solidFill>
              <a:srgbClr val="00CBFF"/>
            </a:solidFill>
          </p:spPr>
        </p:sp>
        <p:sp>
          <p:nvSpPr>
            <p:cNvPr name="TextBox 24" id="24"/>
            <p:cNvSpPr txBox="true"/>
            <p:nvPr/>
          </p:nvSpPr>
          <p:spPr>
            <a:xfrm>
              <a:off x="0" y="-47625"/>
              <a:ext cx="2769129" cy="208858"/>
            </a:xfrm>
            <a:prstGeom prst="rect">
              <a:avLst/>
            </a:prstGeom>
          </p:spPr>
          <p:txBody>
            <a:bodyPr anchor="ctr" rtlCol="false" tIns="50800" lIns="50800" bIns="50800" rIns="50800"/>
            <a:lstStyle/>
            <a:p>
              <a:pPr algn="ctr">
                <a:lnSpc>
                  <a:spcPts val="3499"/>
                </a:lnSpc>
              </a:pPr>
            </a:p>
          </p:txBody>
        </p:sp>
      </p:grpSp>
      <p:grpSp>
        <p:nvGrpSpPr>
          <p:cNvPr name="Group 25" id="25"/>
          <p:cNvGrpSpPr/>
          <p:nvPr/>
        </p:nvGrpSpPr>
        <p:grpSpPr>
          <a:xfrm rot="0">
            <a:off x="6595908" y="8952209"/>
            <a:ext cx="10514037" cy="612182"/>
            <a:chOff x="0" y="0"/>
            <a:chExt cx="2769129" cy="161233"/>
          </a:xfrm>
        </p:grpSpPr>
        <p:sp>
          <p:nvSpPr>
            <p:cNvPr name="Freeform 26" id="26"/>
            <p:cNvSpPr/>
            <p:nvPr/>
          </p:nvSpPr>
          <p:spPr>
            <a:xfrm flipH="false" flipV="false" rot="0">
              <a:off x="0" y="0"/>
              <a:ext cx="2769129" cy="161233"/>
            </a:xfrm>
            <a:custGeom>
              <a:avLst/>
              <a:gdLst/>
              <a:ahLst/>
              <a:cxnLst/>
              <a:rect r="r" b="b" t="t" l="l"/>
              <a:pathLst>
                <a:path h="161233" w="2769129">
                  <a:moveTo>
                    <a:pt x="2565929" y="0"/>
                  </a:moveTo>
                  <a:cubicBezTo>
                    <a:pt x="2678153" y="0"/>
                    <a:pt x="2769129" y="36093"/>
                    <a:pt x="2769129" y="80617"/>
                  </a:cubicBezTo>
                  <a:cubicBezTo>
                    <a:pt x="2769129" y="125140"/>
                    <a:pt x="2678153" y="161233"/>
                    <a:pt x="2565929" y="161233"/>
                  </a:cubicBezTo>
                  <a:lnTo>
                    <a:pt x="203200" y="161233"/>
                  </a:lnTo>
                  <a:cubicBezTo>
                    <a:pt x="90976" y="161233"/>
                    <a:pt x="0" y="125140"/>
                    <a:pt x="0" y="80617"/>
                  </a:cubicBezTo>
                  <a:cubicBezTo>
                    <a:pt x="0" y="36093"/>
                    <a:pt x="90976" y="0"/>
                    <a:pt x="203200" y="0"/>
                  </a:cubicBezTo>
                  <a:close/>
                </a:path>
              </a:pathLst>
            </a:custGeom>
            <a:solidFill>
              <a:srgbClr val="00CBFF"/>
            </a:solidFill>
          </p:spPr>
        </p:sp>
        <p:sp>
          <p:nvSpPr>
            <p:cNvPr name="TextBox 27" id="27"/>
            <p:cNvSpPr txBox="true"/>
            <p:nvPr/>
          </p:nvSpPr>
          <p:spPr>
            <a:xfrm>
              <a:off x="0" y="-47625"/>
              <a:ext cx="2769129" cy="208858"/>
            </a:xfrm>
            <a:prstGeom prst="rect">
              <a:avLst/>
            </a:prstGeom>
          </p:spPr>
          <p:txBody>
            <a:bodyPr anchor="ctr" rtlCol="false" tIns="50800" lIns="50800" bIns="50800" rIns="50800"/>
            <a:lstStyle/>
            <a:p>
              <a:pPr algn="ctr">
                <a:lnSpc>
                  <a:spcPts val="3499"/>
                </a:lnSpc>
              </a:pPr>
            </a:p>
          </p:txBody>
        </p:sp>
      </p:grpSp>
      <p:sp>
        <p:nvSpPr>
          <p:cNvPr name="TextBox 28" id="28"/>
          <p:cNvSpPr txBox="true"/>
          <p:nvPr/>
        </p:nvSpPr>
        <p:spPr>
          <a:xfrm rot="0">
            <a:off x="876325" y="1163538"/>
            <a:ext cx="13091220" cy="958850"/>
          </a:xfrm>
          <a:prstGeom prst="rect">
            <a:avLst/>
          </a:prstGeom>
        </p:spPr>
        <p:txBody>
          <a:bodyPr anchor="t" rtlCol="false" tIns="0" lIns="0" bIns="0" rIns="0">
            <a:spAutoFit/>
          </a:bodyPr>
          <a:lstStyle/>
          <a:p>
            <a:pPr algn="ctr">
              <a:lnSpc>
                <a:spcPts val="7000"/>
              </a:lnSpc>
            </a:pPr>
            <a:r>
              <a:rPr lang="en-US" sz="5000" b="true">
                <a:solidFill>
                  <a:srgbClr val="F6FBFE"/>
                </a:solidFill>
                <a:latin typeface="Times New Roman Bold"/>
                <a:ea typeface="Times New Roman Bold"/>
                <a:cs typeface="Times New Roman Bold"/>
                <a:sym typeface="Times New Roman Bold"/>
              </a:rPr>
              <a:t>Legal Status of Blockchain and Cryptocurrencies </a:t>
            </a:r>
          </a:p>
        </p:txBody>
      </p:sp>
      <p:sp>
        <p:nvSpPr>
          <p:cNvPr name="TextBox 29" id="29"/>
          <p:cNvSpPr txBox="true"/>
          <p:nvPr/>
        </p:nvSpPr>
        <p:spPr>
          <a:xfrm rot="0">
            <a:off x="6943675" y="3496570"/>
            <a:ext cx="4812493" cy="398780"/>
          </a:xfrm>
          <a:prstGeom prst="rect">
            <a:avLst/>
          </a:prstGeom>
        </p:spPr>
        <p:txBody>
          <a:bodyPr anchor="t" rtlCol="false" tIns="0" lIns="0" bIns="0" rIns="0">
            <a:spAutoFit/>
          </a:bodyPr>
          <a:lstStyle/>
          <a:p>
            <a:pPr algn="l" marL="496571" indent="-248285" lvl="1">
              <a:lnSpc>
                <a:spcPts val="3220"/>
              </a:lnSpc>
              <a:buFont typeface="Arial"/>
              <a:buChar char="•"/>
            </a:pPr>
            <a:r>
              <a:rPr lang="en-US" b="true" sz="2300">
                <a:solidFill>
                  <a:srgbClr val="F6FBFE"/>
                </a:solidFill>
                <a:latin typeface="Lato 2 Bold"/>
                <a:ea typeface="Lato 2 Bold"/>
                <a:cs typeface="Lato 2 Bold"/>
                <a:sym typeface="Lato 2 Bold"/>
              </a:rPr>
              <a:t>The RBI’s Circular and Its Impact </a:t>
            </a:r>
          </a:p>
        </p:txBody>
      </p:sp>
      <p:sp>
        <p:nvSpPr>
          <p:cNvPr name="TextBox 30" id="30"/>
          <p:cNvSpPr txBox="true"/>
          <p:nvPr/>
        </p:nvSpPr>
        <p:spPr>
          <a:xfrm rot="0">
            <a:off x="1191621" y="4420552"/>
            <a:ext cx="8354806" cy="398780"/>
          </a:xfrm>
          <a:prstGeom prst="rect">
            <a:avLst/>
          </a:prstGeom>
        </p:spPr>
        <p:txBody>
          <a:bodyPr anchor="t" rtlCol="false" tIns="0" lIns="0" bIns="0" rIns="0">
            <a:spAutoFit/>
          </a:bodyPr>
          <a:lstStyle/>
          <a:p>
            <a:pPr algn="l" marL="496571" indent="-248285" lvl="1">
              <a:lnSpc>
                <a:spcPts val="3220"/>
              </a:lnSpc>
              <a:buFont typeface="Arial"/>
              <a:buChar char="•"/>
            </a:pPr>
            <a:r>
              <a:rPr lang="en-US" b="true" sz="2300">
                <a:solidFill>
                  <a:srgbClr val="F6FBFE"/>
                </a:solidFill>
                <a:latin typeface="Lato 2 Bold"/>
                <a:ea typeface="Lato 2 Bold"/>
                <a:cs typeface="Lato 2 Bold"/>
                <a:sym typeface="Lato 2 Bold"/>
              </a:rPr>
              <a:t>Post-Supreme Court Ruling: Regulatory Developments</a:t>
            </a:r>
          </a:p>
        </p:txBody>
      </p:sp>
      <p:sp>
        <p:nvSpPr>
          <p:cNvPr name="TextBox 31" id="31"/>
          <p:cNvSpPr txBox="true"/>
          <p:nvPr/>
        </p:nvSpPr>
        <p:spPr>
          <a:xfrm rot="0">
            <a:off x="6745263" y="5354058"/>
            <a:ext cx="10730006" cy="365760"/>
          </a:xfrm>
          <a:prstGeom prst="rect">
            <a:avLst/>
          </a:prstGeom>
        </p:spPr>
        <p:txBody>
          <a:bodyPr anchor="t" rtlCol="false" tIns="0" lIns="0" bIns="0" rIns="0">
            <a:spAutoFit/>
          </a:bodyPr>
          <a:lstStyle/>
          <a:p>
            <a:pPr algn="l" marL="453392" indent="-226696" lvl="1">
              <a:lnSpc>
                <a:spcPts val="2940"/>
              </a:lnSpc>
              <a:buFont typeface="Arial"/>
              <a:buChar char="•"/>
            </a:pPr>
            <a:r>
              <a:rPr lang="en-US" b="true" sz="2100">
                <a:solidFill>
                  <a:srgbClr val="F6FBFE"/>
                </a:solidFill>
                <a:latin typeface="Lato 2 Bold"/>
                <a:ea typeface="Lato 2 Bold"/>
                <a:cs typeface="Lato 2 Bold"/>
                <a:sym typeface="Lato 2 Bold"/>
              </a:rPr>
              <a:t>Draft Bill: The Cryptocurrency and Regulation of Official Digital Currency Bill, 2021 </a:t>
            </a:r>
          </a:p>
        </p:txBody>
      </p:sp>
      <p:sp>
        <p:nvSpPr>
          <p:cNvPr name="TextBox 32" id="32"/>
          <p:cNvSpPr txBox="true"/>
          <p:nvPr/>
        </p:nvSpPr>
        <p:spPr>
          <a:xfrm rot="0">
            <a:off x="1191621" y="6249465"/>
            <a:ext cx="8354806" cy="398780"/>
          </a:xfrm>
          <a:prstGeom prst="rect">
            <a:avLst/>
          </a:prstGeom>
        </p:spPr>
        <p:txBody>
          <a:bodyPr anchor="t" rtlCol="false" tIns="0" lIns="0" bIns="0" rIns="0">
            <a:spAutoFit/>
          </a:bodyPr>
          <a:lstStyle/>
          <a:p>
            <a:pPr algn="l" marL="496569" indent="-248284" lvl="1">
              <a:lnSpc>
                <a:spcPts val="3219"/>
              </a:lnSpc>
              <a:buFont typeface="Arial"/>
              <a:buChar char="•"/>
            </a:pPr>
            <a:r>
              <a:rPr lang="en-US" b="true" sz="2299">
                <a:solidFill>
                  <a:srgbClr val="F6FBFE"/>
                </a:solidFill>
                <a:latin typeface="Lato 2 Bold"/>
                <a:ea typeface="Lato 2 Bold"/>
                <a:cs typeface="Lato 2 Bold"/>
                <a:sym typeface="Lato 2 Bold"/>
              </a:rPr>
              <a:t>Jurisdictional Challenges</a:t>
            </a:r>
          </a:p>
        </p:txBody>
      </p:sp>
      <p:sp>
        <p:nvSpPr>
          <p:cNvPr name="TextBox 33" id="33"/>
          <p:cNvSpPr txBox="true"/>
          <p:nvPr/>
        </p:nvSpPr>
        <p:spPr>
          <a:xfrm rot="0">
            <a:off x="1191621" y="8116478"/>
            <a:ext cx="6358800" cy="398780"/>
          </a:xfrm>
          <a:prstGeom prst="rect">
            <a:avLst/>
          </a:prstGeom>
        </p:spPr>
        <p:txBody>
          <a:bodyPr anchor="t" rtlCol="false" tIns="0" lIns="0" bIns="0" rIns="0">
            <a:spAutoFit/>
          </a:bodyPr>
          <a:lstStyle/>
          <a:p>
            <a:pPr algn="l" marL="496571" indent="-248285" lvl="1">
              <a:lnSpc>
                <a:spcPts val="3220"/>
              </a:lnSpc>
              <a:buFont typeface="Arial"/>
              <a:buChar char="•"/>
            </a:pPr>
            <a:r>
              <a:rPr lang="en-US" b="true" sz="2300">
                <a:solidFill>
                  <a:srgbClr val="F6FBFE"/>
                </a:solidFill>
                <a:latin typeface="Lato 2 Bold"/>
                <a:ea typeface="Lato 2 Bold"/>
                <a:cs typeface="Lato 2 Bold"/>
                <a:sym typeface="Lato 2 Bold"/>
              </a:rPr>
              <a:t>Governance and Legal Documentation</a:t>
            </a:r>
          </a:p>
        </p:txBody>
      </p:sp>
      <p:sp>
        <p:nvSpPr>
          <p:cNvPr name="TextBox 34" id="34"/>
          <p:cNvSpPr txBox="true"/>
          <p:nvPr/>
        </p:nvSpPr>
        <p:spPr>
          <a:xfrm rot="0">
            <a:off x="6943675" y="7192496"/>
            <a:ext cx="7215429" cy="398780"/>
          </a:xfrm>
          <a:prstGeom prst="rect">
            <a:avLst/>
          </a:prstGeom>
        </p:spPr>
        <p:txBody>
          <a:bodyPr anchor="t" rtlCol="false" tIns="0" lIns="0" bIns="0" rIns="0">
            <a:spAutoFit/>
          </a:bodyPr>
          <a:lstStyle/>
          <a:p>
            <a:pPr algn="l" marL="496571" indent="-248285" lvl="1">
              <a:lnSpc>
                <a:spcPts val="3220"/>
              </a:lnSpc>
              <a:buFont typeface="Arial"/>
              <a:buChar char="•"/>
            </a:pPr>
            <a:r>
              <a:rPr lang="en-US" b="true" sz="2300">
                <a:solidFill>
                  <a:srgbClr val="F6FBFE"/>
                </a:solidFill>
                <a:latin typeface="Lato 2 Bold"/>
                <a:ea typeface="Lato 2 Bold"/>
                <a:cs typeface="Lato 2 Bold"/>
                <a:sym typeface="Lato 2 Bold"/>
              </a:rPr>
              <a:t>Technology-Neutral Regulatory Regime </a:t>
            </a:r>
          </a:p>
        </p:txBody>
      </p:sp>
      <p:sp>
        <p:nvSpPr>
          <p:cNvPr name="TextBox 35" id="35"/>
          <p:cNvSpPr txBox="true"/>
          <p:nvPr/>
        </p:nvSpPr>
        <p:spPr>
          <a:xfrm rot="0">
            <a:off x="6745263" y="9030335"/>
            <a:ext cx="6695887" cy="398780"/>
          </a:xfrm>
          <a:prstGeom prst="rect">
            <a:avLst/>
          </a:prstGeom>
        </p:spPr>
        <p:txBody>
          <a:bodyPr anchor="t" rtlCol="false" tIns="0" lIns="0" bIns="0" rIns="0">
            <a:spAutoFit/>
          </a:bodyPr>
          <a:lstStyle/>
          <a:p>
            <a:pPr algn="l" marL="496571" indent="-248285" lvl="1">
              <a:lnSpc>
                <a:spcPts val="3220"/>
              </a:lnSpc>
              <a:buFont typeface="Arial"/>
              <a:buChar char="•"/>
            </a:pPr>
            <a:r>
              <a:rPr lang="en-US" b="true" sz="2300">
                <a:solidFill>
                  <a:srgbClr val="F6FBFE"/>
                </a:solidFill>
                <a:latin typeface="Lato 2 Bold"/>
                <a:ea typeface="Lato 2 Bold"/>
                <a:cs typeface="Lato 2 Bold"/>
                <a:sym typeface="Lato 2 Bold"/>
              </a:rPr>
              <a:t>Intellectual Property and Personal Data Privacy</a:t>
            </a:r>
          </a:p>
        </p:txBody>
      </p:sp>
      <p:sp>
        <p:nvSpPr>
          <p:cNvPr name="Freeform 36" id="36"/>
          <p:cNvSpPr/>
          <p:nvPr/>
        </p:nvSpPr>
        <p:spPr>
          <a:xfrm flipH="false" flipV="false" rot="0">
            <a:off x="8899402" y="2136675"/>
            <a:ext cx="9388598" cy="8284739"/>
          </a:xfrm>
          <a:custGeom>
            <a:avLst/>
            <a:gdLst/>
            <a:ahLst/>
            <a:cxnLst/>
            <a:rect r="r" b="b" t="t" l="l"/>
            <a:pathLst>
              <a:path h="8284739" w="9388598">
                <a:moveTo>
                  <a:pt x="0" y="0"/>
                </a:moveTo>
                <a:lnTo>
                  <a:pt x="9388598" y="0"/>
                </a:lnTo>
                <a:lnTo>
                  <a:pt x="9388598" y="8284740"/>
                </a:lnTo>
                <a:lnTo>
                  <a:pt x="0" y="8284740"/>
                </a:lnTo>
                <a:lnTo>
                  <a:pt x="0" y="0"/>
                </a:lnTo>
                <a:close/>
              </a:path>
            </a:pathLst>
          </a:custGeom>
          <a:blipFill>
            <a:blip r:embed="rId3">
              <a:alphaModFix amt="24000"/>
            </a:blip>
            <a:stretch>
              <a:fillRect l="-33480" t="-484" r="0" b="-484"/>
            </a:stretch>
          </a:blipFill>
        </p:spPr>
      </p:sp>
      <p:sp>
        <p:nvSpPr>
          <p:cNvPr name="TextBox 37" id="37"/>
          <p:cNvSpPr txBox="true"/>
          <p:nvPr/>
        </p:nvSpPr>
        <p:spPr>
          <a:xfrm rot="0">
            <a:off x="1191621" y="2561201"/>
            <a:ext cx="6128530" cy="389256"/>
          </a:xfrm>
          <a:prstGeom prst="rect">
            <a:avLst/>
          </a:prstGeom>
        </p:spPr>
        <p:txBody>
          <a:bodyPr anchor="t" rtlCol="false" tIns="0" lIns="0" bIns="0" rIns="0">
            <a:spAutoFit/>
          </a:bodyPr>
          <a:lstStyle/>
          <a:p>
            <a:pPr algn="ctr" marL="496566" indent="-248283" lvl="1">
              <a:lnSpc>
                <a:spcPts val="3219"/>
              </a:lnSpc>
              <a:buFont typeface="Arial"/>
              <a:buChar char="•"/>
            </a:pPr>
            <a:r>
              <a:rPr lang="en-US" b="true" sz="2299">
                <a:solidFill>
                  <a:srgbClr val="F6FBFE"/>
                </a:solidFill>
                <a:latin typeface="Canva Sans Bold"/>
                <a:ea typeface="Canva Sans Bold"/>
                <a:cs typeface="Canva Sans Bold"/>
                <a:sym typeface="Canva Sans Bold"/>
              </a:rPr>
              <a:t>Supreme Court’s Ruling and Its Impact</a:t>
            </a:r>
            <a:r>
              <a:rPr lang="en-US" b="true" sz="2299">
                <a:solidFill>
                  <a:srgbClr val="F6FBFE"/>
                </a:solidFill>
                <a:latin typeface="Canva Sans Bold"/>
                <a:ea typeface="Canva Sans Bold"/>
                <a:cs typeface="Canva Sans Bold"/>
                <a:sym typeface="Canva Sans Bold"/>
              </a:rPr>
              <a:t> </a:t>
            </a:r>
          </a:p>
        </p:txBody>
      </p:sp>
      <p:sp>
        <p:nvSpPr>
          <p:cNvPr name="TextBox 38" id="38"/>
          <p:cNvSpPr txBox="true"/>
          <p:nvPr/>
        </p:nvSpPr>
        <p:spPr>
          <a:xfrm rot="0">
            <a:off x="278353" y="9464003"/>
            <a:ext cx="528737"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10</a:t>
            </a:r>
          </a:p>
        </p:txBody>
      </p:sp>
      <p:sp>
        <p:nvSpPr>
          <p:cNvPr name="TextBox 39" id="39"/>
          <p:cNvSpPr txBox="true"/>
          <p:nvPr/>
        </p:nvSpPr>
        <p:spPr>
          <a:xfrm rot="0">
            <a:off x="16302155" y="9622118"/>
            <a:ext cx="1729879"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Lato 1"/>
                <a:ea typeface="Lato 1"/>
                <a:cs typeface="Lato 1"/>
                <a:sym typeface="Lato 1"/>
              </a:rPr>
              <a:t>Priya Ranjan</a:t>
            </a:r>
          </a:p>
        </p:txBody>
      </p:sp>
      <p:sp>
        <p:nvSpPr>
          <p:cNvPr name="Freeform 40" id="40"/>
          <p:cNvSpPr/>
          <p:nvPr/>
        </p:nvSpPr>
        <p:spPr>
          <a:xfrm flipH="false" flipV="false" rot="0">
            <a:off x="16006523" y="1028700"/>
            <a:ext cx="1112947" cy="1002655"/>
          </a:xfrm>
          <a:custGeom>
            <a:avLst/>
            <a:gdLst/>
            <a:ahLst/>
            <a:cxnLst/>
            <a:rect r="r" b="b" t="t" l="l"/>
            <a:pathLst>
              <a:path h="1002655" w="1112947">
                <a:moveTo>
                  <a:pt x="0" y="0"/>
                </a:moveTo>
                <a:lnTo>
                  <a:pt x="1112947" y="0"/>
                </a:lnTo>
                <a:lnTo>
                  <a:pt x="1112947" y="1002655"/>
                </a:lnTo>
                <a:lnTo>
                  <a:pt x="0" y="1002655"/>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346E">
                <a:alpha val="100000"/>
              </a:srgbClr>
            </a:gs>
            <a:gs pos="100000">
              <a:srgbClr val="6EACDA">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true" flipV="false" rot="0">
            <a:off x="5063489" y="3855447"/>
            <a:ext cx="13333334" cy="6944445"/>
          </a:xfrm>
          <a:custGeom>
            <a:avLst/>
            <a:gdLst/>
            <a:ahLst/>
            <a:cxnLst/>
            <a:rect r="r" b="b" t="t" l="l"/>
            <a:pathLst>
              <a:path h="6944445" w="13333334">
                <a:moveTo>
                  <a:pt x="13333334" y="0"/>
                </a:moveTo>
                <a:lnTo>
                  <a:pt x="0" y="0"/>
                </a:lnTo>
                <a:lnTo>
                  <a:pt x="0" y="6944445"/>
                </a:lnTo>
                <a:lnTo>
                  <a:pt x="13333334" y="6944445"/>
                </a:lnTo>
                <a:lnTo>
                  <a:pt x="13333334" y="0"/>
                </a:lnTo>
                <a:close/>
              </a:path>
            </a:pathLst>
          </a:custGeom>
          <a:blipFill>
            <a:blip r:embed="rId2"/>
            <a:stretch>
              <a:fillRect l="0" t="0" r="0" b="0"/>
            </a:stretch>
          </a:blipFill>
        </p:spPr>
      </p:sp>
      <p:grpSp>
        <p:nvGrpSpPr>
          <p:cNvPr name="Group 3" id="3"/>
          <p:cNvGrpSpPr/>
          <p:nvPr/>
        </p:nvGrpSpPr>
        <p:grpSpPr>
          <a:xfrm rot="0">
            <a:off x="10671893" y="0"/>
            <a:ext cx="15232215" cy="11324457"/>
            <a:chOff x="0" y="0"/>
            <a:chExt cx="1620957" cy="1205108"/>
          </a:xfrm>
        </p:grpSpPr>
        <p:sp>
          <p:nvSpPr>
            <p:cNvPr name="Freeform 4" id="4"/>
            <p:cNvSpPr/>
            <p:nvPr/>
          </p:nvSpPr>
          <p:spPr>
            <a:xfrm flipH="false" flipV="false" rot="0">
              <a:off x="0" y="0"/>
              <a:ext cx="1620957" cy="1205108"/>
            </a:xfrm>
            <a:custGeom>
              <a:avLst/>
              <a:gdLst/>
              <a:ahLst/>
              <a:cxnLst/>
              <a:rect r="r" b="b" t="t" l="l"/>
              <a:pathLst>
                <a:path h="1205108" w="1620957">
                  <a:moveTo>
                    <a:pt x="810479" y="0"/>
                  </a:moveTo>
                  <a:cubicBezTo>
                    <a:pt x="362864" y="0"/>
                    <a:pt x="0" y="269773"/>
                    <a:pt x="0" y="602554"/>
                  </a:cubicBezTo>
                  <a:cubicBezTo>
                    <a:pt x="0" y="935335"/>
                    <a:pt x="362864" y="1205108"/>
                    <a:pt x="810479" y="1205108"/>
                  </a:cubicBezTo>
                  <a:cubicBezTo>
                    <a:pt x="1258094" y="1205108"/>
                    <a:pt x="1620957" y="935335"/>
                    <a:pt x="1620957" y="602554"/>
                  </a:cubicBezTo>
                  <a:cubicBezTo>
                    <a:pt x="1620957" y="269773"/>
                    <a:pt x="1258094" y="0"/>
                    <a:pt x="810479" y="0"/>
                  </a:cubicBezTo>
                  <a:close/>
                </a:path>
              </a:pathLst>
            </a:custGeom>
            <a:blipFill>
              <a:blip r:embed="rId3"/>
              <a:stretch>
                <a:fillRect l="-4996" t="0" r="-4996" b="0"/>
              </a:stretch>
            </a:blipFill>
          </p:spPr>
        </p:sp>
      </p:grpSp>
      <p:sp>
        <p:nvSpPr>
          <p:cNvPr name="Freeform 5" id="5"/>
          <p:cNvSpPr/>
          <p:nvPr/>
        </p:nvSpPr>
        <p:spPr>
          <a:xfrm flipH="false" flipV="false" rot="0">
            <a:off x="8917417" y="-721195"/>
            <a:ext cx="2495638" cy="2495638"/>
          </a:xfrm>
          <a:custGeom>
            <a:avLst/>
            <a:gdLst/>
            <a:ahLst/>
            <a:cxnLst/>
            <a:rect r="r" b="b" t="t" l="l"/>
            <a:pathLst>
              <a:path h="2495638" w="2495638">
                <a:moveTo>
                  <a:pt x="0" y="0"/>
                </a:moveTo>
                <a:lnTo>
                  <a:pt x="2495638" y="0"/>
                </a:lnTo>
                <a:lnTo>
                  <a:pt x="2495638" y="2495638"/>
                </a:lnTo>
                <a:lnTo>
                  <a:pt x="0" y="2495638"/>
                </a:lnTo>
                <a:lnTo>
                  <a:pt x="0" y="0"/>
                </a:lnTo>
                <a:close/>
              </a:path>
            </a:pathLst>
          </a:custGeom>
          <a:blipFill>
            <a:blip r:embed="rId4">
              <a:alphaModFix amt="38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929569" y="7136087"/>
            <a:ext cx="2495638" cy="2495638"/>
          </a:xfrm>
          <a:custGeom>
            <a:avLst/>
            <a:gdLst/>
            <a:ahLst/>
            <a:cxnLst/>
            <a:rect r="r" b="b" t="t" l="l"/>
            <a:pathLst>
              <a:path h="2495638" w="2495638">
                <a:moveTo>
                  <a:pt x="0" y="0"/>
                </a:moveTo>
                <a:lnTo>
                  <a:pt x="2495638" y="0"/>
                </a:lnTo>
                <a:lnTo>
                  <a:pt x="2495638" y="2495638"/>
                </a:lnTo>
                <a:lnTo>
                  <a:pt x="0" y="2495638"/>
                </a:lnTo>
                <a:lnTo>
                  <a:pt x="0" y="0"/>
                </a:lnTo>
                <a:close/>
              </a:path>
            </a:pathLst>
          </a:custGeom>
          <a:blipFill>
            <a:blip r:embed="rId4">
              <a:alphaModFix amt="38000"/>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4892462"/>
            <a:ext cx="11327725" cy="1901380"/>
            <a:chOff x="0" y="0"/>
            <a:chExt cx="3411463" cy="572621"/>
          </a:xfrm>
        </p:grpSpPr>
        <p:sp>
          <p:nvSpPr>
            <p:cNvPr name="Freeform 8" id="8"/>
            <p:cNvSpPr/>
            <p:nvPr/>
          </p:nvSpPr>
          <p:spPr>
            <a:xfrm flipH="false" flipV="false" rot="0">
              <a:off x="0" y="0"/>
              <a:ext cx="3411463" cy="572621"/>
            </a:xfrm>
            <a:custGeom>
              <a:avLst/>
              <a:gdLst/>
              <a:ahLst/>
              <a:cxnLst/>
              <a:rect r="r" b="b" t="t" l="l"/>
              <a:pathLst>
                <a:path h="572621" w="3411463">
                  <a:moveTo>
                    <a:pt x="34856" y="0"/>
                  </a:moveTo>
                  <a:lnTo>
                    <a:pt x="3376607" y="0"/>
                  </a:lnTo>
                  <a:cubicBezTo>
                    <a:pt x="3385851" y="0"/>
                    <a:pt x="3394717" y="3672"/>
                    <a:pt x="3401254" y="10209"/>
                  </a:cubicBezTo>
                  <a:cubicBezTo>
                    <a:pt x="3407791" y="16746"/>
                    <a:pt x="3411463" y="25612"/>
                    <a:pt x="3411463" y="34856"/>
                  </a:cubicBezTo>
                  <a:lnTo>
                    <a:pt x="3411463" y="537765"/>
                  </a:lnTo>
                  <a:cubicBezTo>
                    <a:pt x="3411463" y="547009"/>
                    <a:pt x="3407791" y="555875"/>
                    <a:pt x="3401254" y="562412"/>
                  </a:cubicBezTo>
                  <a:cubicBezTo>
                    <a:pt x="3394717" y="568948"/>
                    <a:pt x="3385851" y="572621"/>
                    <a:pt x="3376607" y="572621"/>
                  </a:cubicBezTo>
                  <a:lnTo>
                    <a:pt x="34856" y="572621"/>
                  </a:lnTo>
                  <a:cubicBezTo>
                    <a:pt x="15606" y="572621"/>
                    <a:pt x="0" y="557015"/>
                    <a:pt x="0" y="537765"/>
                  </a:cubicBezTo>
                  <a:lnTo>
                    <a:pt x="0" y="34856"/>
                  </a:lnTo>
                  <a:cubicBezTo>
                    <a:pt x="0" y="25612"/>
                    <a:pt x="3672" y="16746"/>
                    <a:pt x="10209" y="10209"/>
                  </a:cubicBezTo>
                  <a:cubicBezTo>
                    <a:pt x="16746" y="3672"/>
                    <a:pt x="25612" y="0"/>
                    <a:pt x="34856" y="0"/>
                  </a:cubicBezTo>
                  <a:close/>
                </a:path>
              </a:pathLst>
            </a:custGeom>
            <a:solidFill>
              <a:srgbClr val="E2E2B6"/>
            </a:solidFill>
          </p:spPr>
        </p:sp>
        <p:sp>
          <p:nvSpPr>
            <p:cNvPr name="TextBox 9" id="9"/>
            <p:cNvSpPr txBox="true"/>
            <p:nvPr/>
          </p:nvSpPr>
          <p:spPr>
            <a:xfrm>
              <a:off x="0" y="-28575"/>
              <a:ext cx="3411463" cy="601196"/>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285212" y="169985"/>
            <a:ext cx="1486976" cy="1339618"/>
          </a:xfrm>
          <a:custGeom>
            <a:avLst/>
            <a:gdLst/>
            <a:ahLst/>
            <a:cxnLst/>
            <a:rect r="r" b="b" t="t" l="l"/>
            <a:pathLst>
              <a:path h="1339618" w="1486976">
                <a:moveTo>
                  <a:pt x="0" y="0"/>
                </a:moveTo>
                <a:lnTo>
                  <a:pt x="1486976" y="0"/>
                </a:lnTo>
                <a:lnTo>
                  <a:pt x="1486976" y="1339619"/>
                </a:lnTo>
                <a:lnTo>
                  <a:pt x="0" y="1339619"/>
                </a:lnTo>
                <a:lnTo>
                  <a:pt x="0" y="0"/>
                </a:lnTo>
                <a:close/>
              </a:path>
            </a:pathLst>
          </a:custGeom>
          <a:blipFill>
            <a:blip r:embed="rId6"/>
            <a:stretch>
              <a:fillRect l="0" t="0" r="0" b="0"/>
            </a:stretch>
          </a:blipFill>
        </p:spPr>
      </p:sp>
      <p:sp>
        <p:nvSpPr>
          <p:cNvPr name="TextBox 11" id="11"/>
          <p:cNvSpPr txBox="true"/>
          <p:nvPr/>
        </p:nvSpPr>
        <p:spPr>
          <a:xfrm rot="0">
            <a:off x="402431" y="1774443"/>
            <a:ext cx="15816876" cy="1362075"/>
          </a:xfrm>
          <a:prstGeom prst="rect">
            <a:avLst/>
          </a:prstGeom>
        </p:spPr>
        <p:txBody>
          <a:bodyPr anchor="t" rtlCol="false" tIns="0" lIns="0" bIns="0" rIns="0">
            <a:spAutoFit/>
          </a:bodyPr>
          <a:lstStyle/>
          <a:p>
            <a:pPr algn="l">
              <a:lnSpc>
                <a:spcPts val="10783"/>
              </a:lnSpc>
            </a:pPr>
            <a:r>
              <a:rPr lang="en-US" sz="8986" b="true">
                <a:solidFill>
                  <a:srgbClr val="FFFFFF"/>
                </a:solidFill>
                <a:latin typeface="Lora Bold"/>
                <a:ea typeface="Lora Bold"/>
                <a:cs typeface="Lora Bold"/>
                <a:sym typeface="Lora Bold"/>
              </a:rPr>
              <a:t>BLOCKCHAIN USE CASES </a:t>
            </a:r>
          </a:p>
        </p:txBody>
      </p:sp>
      <p:sp>
        <p:nvSpPr>
          <p:cNvPr name="TextBox 12" id="12"/>
          <p:cNvSpPr txBox="true"/>
          <p:nvPr/>
        </p:nvSpPr>
        <p:spPr>
          <a:xfrm rot="0">
            <a:off x="819015" y="5328802"/>
            <a:ext cx="9656131" cy="1028700"/>
          </a:xfrm>
          <a:prstGeom prst="rect">
            <a:avLst/>
          </a:prstGeom>
        </p:spPr>
        <p:txBody>
          <a:bodyPr anchor="t" rtlCol="false" tIns="0" lIns="0" bIns="0" rIns="0">
            <a:spAutoFit/>
          </a:bodyPr>
          <a:lstStyle/>
          <a:p>
            <a:pPr algn="ctr">
              <a:lnSpc>
                <a:spcPts val="4124"/>
              </a:lnSpc>
            </a:pPr>
            <a:r>
              <a:rPr lang="en-US" sz="3437" b="true">
                <a:solidFill>
                  <a:srgbClr val="372A28"/>
                </a:solidFill>
                <a:latin typeface="Garet Bold"/>
                <a:ea typeface="Garet Bold"/>
                <a:cs typeface="Garet Bold"/>
                <a:sym typeface="Garet Bold"/>
              </a:rPr>
              <a:t>Let us have a glimpse into Blockchain Applications Across Industries</a:t>
            </a:r>
          </a:p>
        </p:txBody>
      </p:sp>
      <p:sp>
        <p:nvSpPr>
          <p:cNvPr name="TextBox 13" id="13"/>
          <p:cNvSpPr txBox="true"/>
          <p:nvPr/>
        </p:nvSpPr>
        <p:spPr>
          <a:xfrm rot="0">
            <a:off x="10671893" y="9525157"/>
            <a:ext cx="3920315" cy="458082"/>
          </a:xfrm>
          <a:prstGeom prst="rect">
            <a:avLst/>
          </a:prstGeom>
        </p:spPr>
        <p:txBody>
          <a:bodyPr anchor="t" rtlCol="false" tIns="0" lIns="0" bIns="0" rIns="0">
            <a:spAutoFit/>
          </a:bodyPr>
          <a:lstStyle/>
          <a:p>
            <a:pPr algn="l">
              <a:lnSpc>
                <a:spcPts val="3626"/>
              </a:lnSpc>
              <a:spcBef>
                <a:spcPct val="0"/>
              </a:spcBef>
            </a:pPr>
            <a:r>
              <a:rPr lang="en-US" b="true" sz="2590">
                <a:solidFill>
                  <a:srgbClr val="FDFDFD"/>
                </a:solidFill>
                <a:latin typeface="Arimo Bold"/>
                <a:ea typeface="Arimo Bold"/>
                <a:cs typeface="Arimo Bold"/>
                <a:sym typeface="Arimo Bold"/>
              </a:rPr>
              <a:t>Upasana</a:t>
            </a:r>
          </a:p>
        </p:txBody>
      </p:sp>
      <p:sp>
        <p:nvSpPr>
          <p:cNvPr name="TextBox 14" id="14"/>
          <p:cNvSpPr txBox="true"/>
          <p:nvPr/>
        </p:nvSpPr>
        <p:spPr>
          <a:xfrm rot="0">
            <a:off x="315212" y="9464003"/>
            <a:ext cx="455017"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11</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537459" y="-1299795"/>
            <a:ext cx="2891099" cy="5555874"/>
          </a:xfrm>
          <a:custGeom>
            <a:avLst/>
            <a:gdLst/>
            <a:ahLst/>
            <a:cxnLst/>
            <a:rect r="r" b="b" t="t" l="l"/>
            <a:pathLst>
              <a:path h="5555874" w="2891099">
                <a:moveTo>
                  <a:pt x="0" y="0"/>
                </a:moveTo>
                <a:lnTo>
                  <a:pt x="2891098" y="0"/>
                </a:lnTo>
                <a:lnTo>
                  <a:pt x="2891098" y="5555873"/>
                </a:lnTo>
                <a:lnTo>
                  <a:pt x="0" y="5555873"/>
                </a:lnTo>
                <a:lnTo>
                  <a:pt x="0" y="0"/>
                </a:lnTo>
                <a:close/>
              </a:path>
            </a:pathLst>
          </a:custGeom>
          <a:blipFill>
            <a:blip r:embed="rId2"/>
            <a:stretch>
              <a:fillRect l="0" t="0" r="0" b="0"/>
            </a:stretch>
          </a:blipFill>
        </p:spPr>
      </p:sp>
      <p:sp>
        <p:nvSpPr>
          <p:cNvPr name="Freeform 3" id="3"/>
          <p:cNvSpPr/>
          <p:nvPr/>
        </p:nvSpPr>
        <p:spPr>
          <a:xfrm flipH="false" flipV="false" rot="0">
            <a:off x="0" y="0"/>
            <a:ext cx="1750541" cy="1577064"/>
          </a:xfrm>
          <a:custGeom>
            <a:avLst/>
            <a:gdLst/>
            <a:ahLst/>
            <a:cxnLst/>
            <a:rect r="r" b="b" t="t" l="l"/>
            <a:pathLst>
              <a:path h="1577064" w="1750541">
                <a:moveTo>
                  <a:pt x="0" y="0"/>
                </a:moveTo>
                <a:lnTo>
                  <a:pt x="1750541" y="0"/>
                </a:lnTo>
                <a:lnTo>
                  <a:pt x="1750541" y="1577064"/>
                </a:lnTo>
                <a:lnTo>
                  <a:pt x="0" y="1577064"/>
                </a:lnTo>
                <a:lnTo>
                  <a:pt x="0" y="0"/>
                </a:lnTo>
                <a:close/>
              </a:path>
            </a:pathLst>
          </a:custGeom>
          <a:blipFill>
            <a:blip r:embed="rId3"/>
            <a:stretch>
              <a:fillRect l="0" t="0" r="0" b="0"/>
            </a:stretch>
          </a:blipFill>
        </p:spPr>
      </p:sp>
      <p:sp>
        <p:nvSpPr>
          <p:cNvPr name="TextBox 4" id="4"/>
          <p:cNvSpPr txBox="true"/>
          <p:nvPr/>
        </p:nvSpPr>
        <p:spPr>
          <a:xfrm rot="0">
            <a:off x="1750541" y="1114425"/>
            <a:ext cx="14786917" cy="756184"/>
          </a:xfrm>
          <a:prstGeom prst="rect">
            <a:avLst/>
          </a:prstGeom>
        </p:spPr>
        <p:txBody>
          <a:bodyPr anchor="t" rtlCol="false" tIns="0" lIns="0" bIns="0" rIns="0">
            <a:spAutoFit/>
          </a:bodyPr>
          <a:lstStyle/>
          <a:p>
            <a:pPr algn="ctr">
              <a:lnSpc>
                <a:spcPts val="5899"/>
              </a:lnSpc>
            </a:pPr>
            <a:r>
              <a:rPr lang="en-US" b="true" sz="5565" spc="556">
                <a:solidFill>
                  <a:srgbClr val="FFFFFF"/>
                </a:solidFill>
                <a:latin typeface="League Spartan"/>
                <a:ea typeface="League Spartan"/>
                <a:cs typeface="League Spartan"/>
                <a:sym typeface="League Spartan"/>
              </a:rPr>
              <a:t>BLOCKCHAIN IN SUPPLY CHAIN</a:t>
            </a:r>
          </a:p>
        </p:txBody>
      </p:sp>
      <p:sp>
        <p:nvSpPr>
          <p:cNvPr name="Freeform 5" id="5"/>
          <p:cNvSpPr/>
          <p:nvPr/>
        </p:nvSpPr>
        <p:spPr>
          <a:xfrm flipH="true" flipV="false" rot="0">
            <a:off x="-1600878" y="2961645"/>
            <a:ext cx="2891099" cy="5555874"/>
          </a:xfrm>
          <a:custGeom>
            <a:avLst/>
            <a:gdLst/>
            <a:ahLst/>
            <a:cxnLst/>
            <a:rect r="r" b="b" t="t" l="l"/>
            <a:pathLst>
              <a:path h="5555874" w="2891099">
                <a:moveTo>
                  <a:pt x="2891098" y="0"/>
                </a:moveTo>
                <a:lnTo>
                  <a:pt x="0" y="0"/>
                </a:lnTo>
                <a:lnTo>
                  <a:pt x="0" y="5555874"/>
                </a:lnTo>
                <a:lnTo>
                  <a:pt x="2891098" y="5555874"/>
                </a:lnTo>
                <a:lnTo>
                  <a:pt x="2891098" y="0"/>
                </a:lnTo>
                <a:close/>
              </a:path>
            </a:pathLst>
          </a:custGeom>
          <a:blipFill>
            <a:blip r:embed="rId2"/>
            <a:stretch>
              <a:fillRect l="0" t="0" r="0" b="0"/>
            </a:stretch>
          </a:blipFill>
        </p:spPr>
      </p:sp>
      <p:sp>
        <p:nvSpPr>
          <p:cNvPr name="TextBox 6" id="6"/>
          <p:cNvSpPr txBox="true"/>
          <p:nvPr/>
        </p:nvSpPr>
        <p:spPr>
          <a:xfrm rot="0">
            <a:off x="16022850" y="9378307"/>
            <a:ext cx="3920315" cy="458082"/>
          </a:xfrm>
          <a:prstGeom prst="rect">
            <a:avLst/>
          </a:prstGeom>
        </p:spPr>
        <p:txBody>
          <a:bodyPr anchor="t" rtlCol="false" tIns="0" lIns="0" bIns="0" rIns="0">
            <a:spAutoFit/>
          </a:bodyPr>
          <a:lstStyle/>
          <a:p>
            <a:pPr algn="l">
              <a:lnSpc>
                <a:spcPts val="3626"/>
              </a:lnSpc>
              <a:spcBef>
                <a:spcPct val="0"/>
              </a:spcBef>
            </a:pPr>
            <a:r>
              <a:rPr lang="en-US" b="true" sz="2590">
                <a:solidFill>
                  <a:srgbClr val="FFFFFF"/>
                </a:solidFill>
                <a:latin typeface="Arimo Bold"/>
                <a:ea typeface="Arimo Bold"/>
                <a:cs typeface="Arimo Bold"/>
                <a:sym typeface="Arimo Bold"/>
              </a:rPr>
              <a:t>Upasana</a:t>
            </a:r>
          </a:p>
        </p:txBody>
      </p:sp>
      <p:grpSp>
        <p:nvGrpSpPr>
          <p:cNvPr name="Group 7" id="7"/>
          <p:cNvGrpSpPr/>
          <p:nvPr/>
        </p:nvGrpSpPr>
        <p:grpSpPr>
          <a:xfrm rot="0">
            <a:off x="9986346" y="2169464"/>
            <a:ext cx="6551112" cy="6037275"/>
            <a:chOff x="0" y="0"/>
            <a:chExt cx="1725396" cy="1590064"/>
          </a:xfrm>
        </p:grpSpPr>
        <p:sp>
          <p:nvSpPr>
            <p:cNvPr name="Freeform 8" id="8"/>
            <p:cNvSpPr/>
            <p:nvPr/>
          </p:nvSpPr>
          <p:spPr>
            <a:xfrm flipH="false" flipV="false" rot="0">
              <a:off x="0" y="0"/>
              <a:ext cx="1725396" cy="1590064"/>
            </a:xfrm>
            <a:custGeom>
              <a:avLst/>
              <a:gdLst/>
              <a:ahLst/>
              <a:cxnLst/>
              <a:rect r="r" b="b" t="t" l="l"/>
              <a:pathLst>
                <a:path h="1590064" w="1725396">
                  <a:moveTo>
                    <a:pt x="0" y="0"/>
                  </a:moveTo>
                  <a:lnTo>
                    <a:pt x="1725396" y="0"/>
                  </a:lnTo>
                  <a:lnTo>
                    <a:pt x="1725396" y="1590064"/>
                  </a:lnTo>
                  <a:lnTo>
                    <a:pt x="0" y="1590064"/>
                  </a:lnTo>
                  <a:close/>
                </a:path>
              </a:pathLst>
            </a:custGeom>
            <a:solidFill>
              <a:srgbClr val="145DA0"/>
            </a:solidFill>
          </p:spPr>
        </p:sp>
        <p:sp>
          <p:nvSpPr>
            <p:cNvPr name="TextBox 9" id="9"/>
            <p:cNvSpPr txBox="true"/>
            <p:nvPr/>
          </p:nvSpPr>
          <p:spPr>
            <a:xfrm>
              <a:off x="0" y="-47625"/>
              <a:ext cx="1725396" cy="1637689"/>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grpSp>
        <p:nvGrpSpPr>
          <p:cNvPr name="Group 10" id="10"/>
          <p:cNvGrpSpPr/>
          <p:nvPr/>
        </p:nvGrpSpPr>
        <p:grpSpPr>
          <a:xfrm rot="0">
            <a:off x="2451255" y="2169464"/>
            <a:ext cx="6551112" cy="6037275"/>
            <a:chOff x="0" y="0"/>
            <a:chExt cx="1725396" cy="1590064"/>
          </a:xfrm>
        </p:grpSpPr>
        <p:sp>
          <p:nvSpPr>
            <p:cNvPr name="Freeform 11" id="11"/>
            <p:cNvSpPr/>
            <p:nvPr/>
          </p:nvSpPr>
          <p:spPr>
            <a:xfrm flipH="false" flipV="false" rot="0">
              <a:off x="0" y="0"/>
              <a:ext cx="1725396" cy="1590064"/>
            </a:xfrm>
            <a:custGeom>
              <a:avLst/>
              <a:gdLst/>
              <a:ahLst/>
              <a:cxnLst/>
              <a:rect r="r" b="b" t="t" l="l"/>
              <a:pathLst>
                <a:path h="1590064" w="1725396">
                  <a:moveTo>
                    <a:pt x="0" y="0"/>
                  </a:moveTo>
                  <a:lnTo>
                    <a:pt x="1725396" y="0"/>
                  </a:lnTo>
                  <a:lnTo>
                    <a:pt x="1725396" y="1590064"/>
                  </a:lnTo>
                  <a:lnTo>
                    <a:pt x="0" y="1590064"/>
                  </a:lnTo>
                  <a:close/>
                </a:path>
              </a:pathLst>
            </a:custGeom>
            <a:solidFill>
              <a:srgbClr val="145DA0"/>
            </a:solidFill>
          </p:spPr>
        </p:sp>
        <p:sp>
          <p:nvSpPr>
            <p:cNvPr name="TextBox 12" id="12"/>
            <p:cNvSpPr txBox="true"/>
            <p:nvPr/>
          </p:nvSpPr>
          <p:spPr>
            <a:xfrm>
              <a:off x="0" y="-47625"/>
              <a:ext cx="1725396" cy="1637689"/>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grpSp>
        <p:nvGrpSpPr>
          <p:cNvPr name="Group 13" id="13"/>
          <p:cNvGrpSpPr/>
          <p:nvPr/>
        </p:nvGrpSpPr>
        <p:grpSpPr>
          <a:xfrm rot="0">
            <a:off x="1750541" y="2619945"/>
            <a:ext cx="6776193" cy="6374555"/>
            <a:chOff x="0" y="0"/>
            <a:chExt cx="1784676" cy="1678895"/>
          </a:xfrm>
        </p:grpSpPr>
        <p:sp>
          <p:nvSpPr>
            <p:cNvPr name="Freeform 14" id="14"/>
            <p:cNvSpPr/>
            <p:nvPr/>
          </p:nvSpPr>
          <p:spPr>
            <a:xfrm flipH="false" flipV="false" rot="0">
              <a:off x="0" y="0"/>
              <a:ext cx="1784677" cy="1678895"/>
            </a:xfrm>
            <a:custGeom>
              <a:avLst/>
              <a:gdLst/>
              <a:ahLst/>
              <a:cxnLst/>
              <a:rect r="r" b="b" t="t" l="l"/>
              <a:pathLst>
                <a:path h="1678895" w="1784677">
                  <a:moveTo>
                    <a:pt x="0" y="0"/>
                  </a:moveTo>
                  <a:lnTo>
                    <a:pt x="1784677" y="0"/>
                  </a:lnTo>
                  <a:lnTo>
                    <a:pt x="1784677" y="1678895"/>
                  </a:lnTo>
                  <a:lnTo>
                    <a:pt x="0" y="1678895"/>
                  </a:lnTo>
                  <a:close/>
                </a:path>
              </a:pathLst>
            </a:custGeom>
            <a:gradFill rotWithShape="true">
              <a:gsLst>
                <a:gs pos="0">
                  <a:srgbClr val="0077B2">
                    <a:alpha val="100000"/>
                  </a:srgbClr>
                </a:gs>
                <a:gs pos="100000">
                  <a:srgbClr val="598EC8">
                    <a:alpha val="100000"/>
                  </a:srgbClr>
                </a:gs>
              </a:gsLst>
              <a:path path="circle">
                <a:fillToRect l="0" r="100000" t="0" b="100000"/>
              </a:path>
              <a:tileRect r="0" l="-100000" b="0" t="-100000"/>
            </a:gradFill>
          </p:spPr>
        </p:sp>
        <p:sp>
          <p:nvSpPr>
            <p:cNvPr name="TextBox 15" id="15"/>
            <p:cNvSpPr txBox="true"/>
            <p:nvPr/>
          </p:nvSpPr>
          <p:spPr>
            <a:xfrm>
              <a:off x="0" y="-47625"/>
              <a:ext cx="1784676" cy="1726520"/>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sp>
        <p:nvSpPr>
          <p:cNvPr name="TextBox 16" id="16"/>
          <p:cNvSpPr txBox="true"/>
          <p:nvPr/>
        </p:nvSpPr>
        <p:spPr>
          <a:xfrm rot="0">
            <a:off x="1536010" y="3317267"/>
            <a:ext cx="6988865" cy="979578"/>
          </a:xfrm>
          <a:prstGeom prst="rect">
            <a:avLst/>
          </a:prstGeom>
        </p:spPr>
        <p:txBody>
          <a:bodyPr anchor="t" rtlCol="false" tIns="0" lIns="0" bIns="0" rIns="0">
            <a:spAutoFit/>
          </a:bodyPr>
          <a:lstStyle/>
          <a:p>
            <a:pPr algn="ctr">
              <a:lnSpc>
                <a:spcPts val="3885"/>
              </a:lnSpc>
            </a:pPr>
            <a:r>
              <a:rPr lang="en-US" b="true" sz="3665" spc="366">
                <a:solidFill>
                  <a:srgbClr val="FFFFFF"/>
                </a:solidFill>
                <a:latin typeface="Lora Bold"/>
                <a:ea typeface="Lora Bold"/>
                <a:cs typeface="Lora Bold"/>
                <a:sym typeface="Lora Bold"/>
              </a:rPr>
              <a:t>IBM FOOD TRUST NETWORK</a:t>
            </a:r>
          </a:p>
        </p:txBody>
      </p:sp>
      <p:sp>
        <p:nvSpPr>
          <p:cNvPr name="TextBox 17" id="17"/>
          <p:cNvSpPr txBox="true"/>
          <p:nvPr/>
        </p:nvSpPr>
        <p:spPr>
          <a:xfrm rot="0">
            <a:off x="2451255" y="4601634"/>
            <a:ext cx="5370203" cy="3347517"/>
          </a:xfrm>
          <a:prstGeom prst="rect">
            <a:avLst/>
          </a:prstGeom>
        </p:spPr>
        <p:txBody>
          <a:bodyPr anchor="t" rtlCol="false" tIns="0" lIns="0" bIns="0" rIns="0">
            <a:spAutoFit/>
          </a:bodyPr>
          <a:lstStyle/>
          <a:p>
            <a:pPr algn="l">
              <a:lnSpc>
                <a:spcPts val="4491"/>
              </a:lnSpc>
              <a:spcBef>
                <a:spcPct val="0"/>
              </a:spcBef>
            </a:pPr>
            <a:r>
              <a:rPr lang="en-US" b="true" sz="3207">
                <a:solidFill>
                  <a:srgbClr val="FFFFFF"/>
                </a:solidFill>
                <a:latin typeface="Lora Bold"/>
                <a:ea typeface="Lora Bold"/>
                <a:cs typeface="Lora Bold"/>
                <a:sym typeface="Lora Bold"/>
              </a:rPr>
              <a:t>Walmart</a:t>
            </a:r>
            <a:r>
              <a:rPr lang="en-US" b="true" sz="3207">
                <a:solidFill>
                  <a:srgbClr val="FFFFFF"/>
                </a:solidFill>
                <a:latin typeface="Lora Bold"/>
                <a:ea typeface="Lora Bold"/>
                <a:cs typeface="Lora Bold"/>
                <a:sym typeface="Lora Bold"/>
              </a:rPr>
              <a:t> Canada uses IBM Blockchain technology to add transparency to decentralize food supply system by digitalising the food supply chain process</a:t>
            </a:r>
          </a:p>
        </p:txBody>
      </p:sp>
      <p:grpSp>
        <p:nvGrpSpPr>
          <p:cNvPr name="Group 18" id="18"/>
          <p:cNvGrpSpPr/>
          <p:nvPr/>
        </p:nvGrpSpPr>
        <p:grpSpPr>
          <a:xfrm rot="0">
            <a:off x="9144000" y="2619945"/>
            <a:ext cx="6776193" cy="6374555"/>
            <a:chOff x="0" y="0"/>
            <a:chExt cx="1784676" cy="1678895"/>
          </a:xfrm>
        </p:grpSpPr>
        <p:sp>
          <p:nvSpPr>
            <p:cNvPr name="Freeform 19" id="19"/>
            <p:cNvSpPr/>
            <p:nvPr/>
          </p:nvSpPr>
          <p:spPr>
            <a:xfrm flipH="false" flipV="false" rot="0">
              <a:off x="0" y="0"/>
              <a:ext cx="1784677" cy="1678895"/>
            </a:xfrm>
            <a:custGeom>
              <a:avLst/>
              <a:gdLst/>
              <a:ahLst/>
              <a:cxnLst/>
              <a:rect r="r" b="b" t="t" l="l"/>
              <a:pathLst>
                <a:path h="1678895" w="1784677">
                  <a:moveTo>
                    <a:pt x="0" y="0"/>
                  </a:moveTo>
                  <a:lnTo>
                    <a:pt x="1784677" y="0"/>
                  </a:lnTo>
                  <a:lnTo>
                    <a:pt x="1784677" y="1678895"/>
                  </a:lnTo>
                  <a:lnTo>
                    <a:pt x="0" y="1678895"/>
                  </a:lnTo>
                  <a:close/>
                </a:path>
              </a:pathLst>
            </a:custGeom>
            <a:gradFill rotWithShape="true">
              <a:gsLst>
                <a:gs pos="0">
                  <a:srgbClr val="0077B2">
                    <a:alpha val="100000"/>
                  </a:srgbClr>
                </a:gs>
                <a:gs pos="100000">
                  <a:srgbClr val="598EC8">
                    <a:alpha val="100000"/>
                  </a:srgbClr>
                </a:gs>
              </a:gsLst>
              <a:path path="circle">
                <a:fillToRect l="0" r="100000" t="0" b="100000"/>
              </a:path>
              <a:tileRect r="0" l="-100000" b="0" t="-100000"/>
            </a:gradFill>
          </p:spPr>
        </p:sp>
        <p:sp>
          <p:nvSpPr>
            <p:cNvPr name="TextBox 20" id="20"/>
            <p:cNvSpPr txBox="true"/>
            <p:nvPr/>
          </p:nvSpPr>
          <p:spPr>
            <a:xfrm>
              <a:off x="0" y="-47625"/>
              <a:ext cx="1784676" cy="1726520"/>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sp>
        <p:nvSpPr>
          <p:cNvPr name="TextBox 21" id="21"/>
          <p:cNvSpPr txBox="true"/>
          <p:nvPr/>
        </p:nvSpPr>
        <p:spPr>
          <a:xfrm rot="0">
            <a:off x="9986346" y="4849696"/>
            <a:ext cx="5424456" cy="2841869"/>
          </a:xfrm>
          <a:prstGeom prst="rect">
            <a:avLst/>
          </a:prstGeom>
        </p:spPr>
        <p:txBody>
          <a:bodyPr anchor="t" rtlCol="false" tIns="0" lIns="0" bIns="0" rIns="0">
            <a:spAutoFit/>
          </a:bodyPr>
          <a:lstStyle/>
          <a:p>
            <a:pPr algn="l">
              <a:lnSpc>
                <a:spcPts val="4536"/>
              </a:lnSpc>
              <a:spcBef>
                <a:spcPct val="0"/>
              </a:spcBef>
            </a:pPr>
            <a:r>
              <a:rPr lang="en-US" b="true" sz="3240">
                <a:solidFill>
                  <a:srgbClr val="FFFFFF"/>
                </a:solidFill>
                <a:latin typeface="Lora Bold"/>
                <a:ea typeface="Lora Bold"/>
                <a:cs typeface="Lora Bold"/>
                <a:sym typeface="Lora Bold"/>
              </a:rPr>
              <a:t>Everledger uses blockchain to create a digital twin/ digital identity for the diamonds based on its characteristics</a:t>
            </a:r>
          </a:p>
        </p:txBody>
      </p:sp>
      <p:sp>
        <p:nvSpPr>
          <p:cNvPr name="TextBox 22" id="22"/>
          <p:cNvSpPr txBox="true"/>
          <p:nvPr/>
        </p:nvSpPr>
        <p:spPr>
          <a:xfrm rot="0">
            <a:off x="9275481" y="3318156"/>
            <a:ext cx="6988865" cy="968275"/>
          </a:xfrm>
          <a:prstGeom prst="rect">
            <a:avLst/>
          </a:prstGeom>
        </p:spPr>
        <p:txBody>
          <a:bodyPr anchor="t" rtlCol="false" tIns="0" lIns="0" bIns="0" rIns="0">
            <a:spAutoFit/>
          </a:bodyPr>
          <a:lstStyle/>
          <a:p>
            <a:pPr algn="ctr">
              <a:lnSpc>
                <a:spcPts val="3779"/>
              </a:lnSpc>
            </a:pPr>
            <a:r>
              <a:rPr lang="en-US" b="true" sz="3565" spc="356">
                <a:solidFill>
                  <a:srgbClr val="FFFFFF"/>
                </a:solidFill>
                <a:latin typeface="Lora Bold"/>
                <a:ea typeface="Lora Bold"/>
                <a:cs typeface="Lora Bold"/>
                <a:sym typeface="Lora Bold"/>
              </a:rPr>
              <a:t>EVERLEDGER’S DIAMOND SUPPLY CHAIN</a:t>
            </a:r>
          </a:p>
        </p:txBody>
      </p:sp>
      <p:sp>
        <p:nvSpPr>
          <p:cNvPr name="TextBox 23" id="23"/>
          <p:cNvSpPr txBox="true"/>
          <p:nvPr/>
        </p:nvSpPr>
        <p:spPr>
          <a:xfrm rot="0">
            <a:off x="308714" y="9464003"/>
            <a:ext cx="468015"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12</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537459" y="-1299795"/>
            <a:ext cx="2891099" cy="5555874"/>
          </a:xfrm>
          <a:custGeom>
            <a:avLst/>
            <a:gdLst/>
            <a:ahLst/>
            <a:cxnLst/>
            <a:rect r="r" b="b" t="t" l="l"/>
            <a:pathLst>
              <a:path h="5555874" w="2891099">
                <a:moveTo>
                  <a:pt x="0" y="0"/>
                </a:moveTo>
                <a:lnTo>
                  <a:pt x="2891098" y="0"/>
                </a:lnTo>
                <a:lnTo>
                  <a:pt x="2891098" y="5555873"/>
                </a:lnTo>
                <a:lnTo>
                  <a:pt x="0" y="5555873"/>
                </a:lnTo>
                <a:lnTo>
                  <a:pt x="0" y="0"/>
                </a:lnTo>
                <a:close/>
              </a:path>
            </a:pathLst>
          </a:custGeom>
          <a:blipFill>
            <a:blip r:embed="rId2"/>
            <a:stretch>
              <a:fillRect l="0" t="0" r="0" b="0"/>
            </a:stretch>
          </a:blipFill>
        </p:spPr>
      </p:sp>
      <p:sp>
        <p:nvSpPr>
          <p:cNvPr name="Freeform 3" id="3"/>
          <p:cNvSpPr/>
          <p:nvPr/>
        </p:nvSpPr>
        <p:spPr>
          <a:xfrm flipH="false" flipV="false" rot="0">
            <a:off x="0" y="0"/>
            <a:ext cx="1750541" cy="1577064"/>
          </a:xfrm>
          <a:custGeom>
            <a:avLst/>
            <a:gdLst/>
            <a:ahLst/>
            <a:cxnLst/>
            <a:rect r="r" b="b" t="t" l="l"/>
            <a:pathLst>
              <a:path h="1577064" w="1750541">
                <a:moveTo>
                  <a:pt x="0" y="0"/>
                </a:moveTo>
                <a:lnTo>
                  <a:pt x="1750541" y="0"/>
                </a:lnTo>
                <a:lnTo>
                  <a:pt x="1750541" y="1577064"/>
                </a:lnTo>
                <a:lnTo>
                  <a:pt x="0" y="1577064"/>
                </a:lnTo>
                <a:lnTo>
                  <a:pt x="0" y="0"/>
                </a:lnTo>
                <a:close/>
              </a:path>
            </a:pathLst>
          </a:custGeom>
          <a:blipFill>
            <a:blip r:embed="rId3"/>
            <a:stretch>
              <a:fillRect l="0" t="0" r="0" b="0"/>
            </a:stretch>
          </a:blipFill>
        </p:spPr>
      </p:sp>
      <p:sp>
        <p:nvSpPr>
          <p:cNvPr name="TextBox 4" id="4"/>
          <p:cNvSpPr txBox="true"/>
          <p:nvPr/>
        </p:nvSpPr>
        <p:spPr>
          <a:xfrm rot="0">
            <a:off x="1750541" y="795020"/>
            <a:ext cx="14786917" cy="1375944"/>
          </a:xfrm>
          <a:prstGeom prst="rect">
            <a:avLst/>
          </a:prstGeom>
        </p:spPr>
        <p:txBody>
          <a:bodyPr anchor="t" rtlCol="false" tIns="0" lIns="0" bIns="0" rIns="0">
            <a:spAutoFit/>
          </a:bodyPr>
          <a:lstStyle/>
          <a:p>
            <a:pPr algn="ctr">
              <a:lnSpc>
                <a:spcPts val="5369"/>
              </a:lnSpc>
            </a:pPr>
            <a:r>
              <a:rPr lang="en-US" b="true" sz="5065" spc="506">
                <a:solidFill>
                  <a:srgbClr val="FFFFFF"/>
                </a:solidFill>
                <a:latin typeface="League Spartan"/>
                <a:ea typeface="League Spartan"/>
                <a:cs typeface="League Spartan"/>
                <a:sym typeface="League Spartan"/>
              </a:rPr>
              <a:t>BLOCKCHAIN IN FINANCIAL SERVICES</a:t>
            </a:r>
          </a:p>
        </p:txBody>
      </p:sp>
      <p:sp>
        <p:nvSpPr>
          <p:cNvPr name="Freeform 5" id="5"/>
          <p:cNvSpPr/>
          <p:nvPr/>
        </p:nvSpPr>
        <p:spPr>
          <a:xfrm flipH="true" flipV="false" rot="0">
            <a:off x="-1600878" y="2961645"/>
            <a:ext cx="2891099" cy="5555874"/>
          </a:xfrm>
          <a:custGeom>
            <a:avLst/>
            <a:gdLst/>
            <a:ahLst/>
            <a:cxnLst/>
            <a:rect r="r" b="b" t="t" l="l"/>
            <a:pathLst>
              <a:path h="5555874" w="2891099">
                <a:moveTo>
                  <a:pt x="2891098" y="0"/>
                </a:moveTo>
                <a:lnTo>
                  <a:pt x="0" y="0"/>
                </a:lnTo>
                <a:lnTo>
                  <a:pt x="0" y="5555874"/>
                </a:lnTo>
                <a:lnTo>
                  <a:pt x="2891098" y="5555874"/>
                </a:lnTo>
                <a:lnTo>
                  <a:pt x="2891098" y="0"/>
                </a:lnTo>
                <a:close/>
              </a:path>
            </a:pathLst>
          </a:custGeom>
          <a:blipFill>
            <a:blip r:embed="rId2"/>
            <a:stretch>
              <a:fillRect l="0" t="0" r="0" b="0"/>
            </a:stretch>
          </a:blipFill>
        </p:spPr>
      </p:sp>
      <p:sp>
        <p:nvSpPr>
          <p:cNvPr name="TextBox 6" id="6"/>
          <p:cNvSpPr txBox="true"/>
          <p:nvPr/>
        </p:nvSpPr>
        <p:spPr>
          <a:xfrm rot="0">
            <a:off x="16327843" y="9378307"/>
            <a:ext cx="3920315" cy="458082"/>
          </a:xfrm>
          <a:prstGeom prst="rect">
            <a:avLst/>
          </a:prstGeom>
        </p:spPr>
        <p:txBody>
          <a:bodyPr anchor="t" rtlCol="false" tIns="0" lIns="0" bIns="0" rIns="0">
            <a:spAutoFit/>
          </a:bodyPr>
          <a:lstStyle/>
          <a:p>
            <a:pPr algn="l">
              <a:lnSpc>
                <a:spcPts val="3626"/>
              </a:lnSpc>
              <a:spcBef>
                <a:spcPct val="0"/>
              </a:spcBef>
            </a:pPr>
            <a:r>
              <a:rPr lang="en-US" b="true" sz="2590">
                <a:solidFill>
                  <a:srgbClr val="FFFFFF"/>
                </a:solidFill>
                <a:latin typeface="Arimo Bold"/>
                <a:ea typeface="Arimo Bold"/>
                <a:cs typeface="Arimo Bold"/>
                <a:sym typeface="Arimo Bold"/>
              </a:rPr>
              <a:t>Upasana</a:t>
            </a:r>
          </a:p>
        </p:txBody>
      </p:sp>
      <p:grpSp>
        <p:nvGrpSpPr>
          <p:cNvPr name="Group 7" id="7"/>
          <p:cNvGrpSpPr/>
          <p:nvPr/>
        </p:nvGrpSpPr>
        <p:grpSpPr>
          <a:xfrm rot="0">
            <a:off x="9986346" y="2480244"/>
            <a:ext cx="6551112" cy="6037275"/>
            <a:chOff x="0" y="0"/>
            <a:chExt cx="1725396" cy="1590064"/>
          </a:xfrm>
        </p:grpSpPr>
        <p:sp>
          <p:nvSpPr>
            <p:cNvPr name="Freeform 8" id="8"/>
            <p:cNvSpPr/>
            <p:nvPr/>
          </p:nvSpPr>
          <p:spPr>
            <a:xfrm flipH="false" flipV="false" rot="0">
              <a:off x="0" y="0"/>
              <a:ext cx="1725396" cy="1590064"/>
            </a:xfrm>
            <a:custGeom>
              <a:avLst/>
              <a:gdLst/>
              <a:ahLst/>
              <a:cxnLst/>
              <a:rect r="r" b="b" t="t" l="l"/>
              <a:pathLst>
                <a:path h="1590064" w="1725396">
                  <a:moveTo>
                    <a:pt x="0" y="0"/>
                  </a:moveTo>
                  <a:lnTo>
                    <a:pt x="1725396" y="0"/>
                  </a:lnTo>
                  <a:lnTo>
                    <a:pt x="1725396" y="1590064"/>
                  </a:lnTo>
                  <a:lnTo>
                    <a:pt x="0" y="1590064"/>
                  </a:lnTo>
                  <a:close/>
                </a:path>
              </a:pathLst>
            </a:custGeom>
            <a:solidFill>
              <a:srgbClr val="145DA0"/>
            </a:solidFill>
          </p:spPr>
        </p:sp>
        <p:sp>
          <p:nvSpPr>
            <p:cNvPr name="TextBox 9" id="9"/>
            <p:cNvSpPr txBox="true"/>
            <p:nvPr/>
          </p:nvSpPr>
          <p:spPr>
            <a:xfrm>
              <a:off x="0" y="-47625"/>
              <a:ext cx="1725396" cy="1637689"/>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grpSp>
        <p:nvGrpSpPr>
          <p:cNvPr name="Group 10" id="10"/>
          <p:cNvGrpSpPr/>
          <p:nvPr/>
        </p:nvGrpSpPr>
        <p:grpSpPr>
          <a:xfrm rot="0">
            <a:off x="2403630" y="2480244"/>
            <a:ext cx="6551112" cy="6037275"/>
            <a:chOff x="0" y="0"/>
            <a:chExt cx="1725396" cy="1590064"/>
          </a:xfrm>
        </p:grpSpPr>
        <p:sp>
          <p:nvSpPr>
            <p:cNvPr name="Freeform 11" id="11"/>
            <p:cNvSpPr/>
            <p:nvPr/>
          </p:nvSpPr>
          <p:spPr>
            <a:xfrm flipH="false" flipV="false" rot="0">
              <a:off x="0" y="0"/>
              <a:ext cx="1725396" cy="1590064"/>
            </a:xfrm>
            <a:custGeom>
              <a:avLst/>
              <a:gdLst/>
              <a:ahLst/>
              <a:cxnLst/>
              <a:rect r="r" b="b" t="t" l="l"/>
              <a:pathLst>
                <a:path h="1590064" w="1725396">
                  <a:moveTo>
                    <a:pt x="0" y="0"/>
                  </a:moveTo>
                  <a:lnTo>
                    <a:pt x="1725396" y="0"/>
                  </a:lnTo>
                  <a:lnTo>
                    <a:pt x="1725396" y="1590064"/>
                  </a:lnTo>
                  <a:lnTo>
                    <a:pt x="0" y="1590064"/>
                  </a:lnTo>
                  <a:close/>
                </a:path>
              </a:pathLst>
            </a:custGeom>
            <a:solidFill>
              <a:srgbClr val="145DA0"/>
            </a:solidFill>
          </p:spPr>
        </p:sp>
        <p:sp>
          <p:nvSpPr>
            <p:cNvPr name="TextBox 12" id="12"/>
            <p:cNvSpPr txBox="true"/>
            <p:nvPr/>
          </p:nvSpPr>
          <p:spPr>
            <a:xfrm>
              <a:off x="0" y="-47625"/>
              <a:ext cx="1725396" cy="1637689"/>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grpSp>
        <p:nvGrpSpPr>
          <p:cNvPr name="Group 13" id="13"/>
          <p:cNvGrpSpPr/>
          <p:nvPr/>
        </p:nvGrpSpPr>
        <p:grpSpPr>
          <a:xfrm rot="0">
            <a:off x="1750541" y="2961645"/>
            <a:ext cx="6776193" cy="6374555"/>
            <a:chOff x="0" y="0"/>
            <a:chExt cx="1784676" cy="1678895"/>
          </a:xfrm>
        </p:grpSpPr>
        <p:sp>
          <p:nvSpPr>
            <p:cNvPr name="Freeform 14" id="14"/>
            <p:cNvSpPr/>
            <p:nvPr/>
          </p:nvSpPr>
          <p:spPr>
            <a:xfrm flipH="false" flipV="false" rot="0">
              <a:off x="0" y="0"/>
              <a:ext cx="1784677" cy="1678895"/>
            </a:xfrm>
            <a:custGeom>
              <a:avLst/>
              <a:gdLst/>
              <a:ahLst/>
              <a:cxnLst/>
              <a:rect r="r" b="b" t="t" l="l"/>
              <a:pathLst>
                <a:path h="1678895" w="1784677">
                  <a:moveTo>
                    <a:pt x="0" y="0"/>
                  </a:moveTo>
                  <a:lnTo>
                    <a:pt x="1784677" y="0"/>
                  </a:lnTo>
                  <a:lnTo>
                    <a:pt x="1784677" y="1678895"/>
                  </a:lnTo>
                  <a:lnTo>
                    <a:pt x="0" y="1678895"/>
                  </a:lnTo>
                  <a:close/>
                </a:path>
              </a:pathLst>
            </a:custGeom>
            <a:gradFill rotWithShape="true">
              <a:gsLst>
                <a:gs pos="0">
                  <a:srgbClr val="0077B2">
                    <a:alpha val="100000"/>
                  </a:srgbClr>
                </a:gs>
                <a:gs pos="100000">
                  <a:srgbClr val="598EC8">
                    <a:alpha val="100000"/>
                  </a:srgbClr>
                </a:gs>
              </a:gsLst>
              <a:path path="circle">
                <a:fillToRect l="0" r="100000" t="0" b="100000"/>
              </a:path>
              <a:tileRect r="0" l="-100000" b="0" t="-100000"/>
            </a:gradFill>
          </p:spPr>
        </p:sp>
        <p:sp>
          <p:nvSpPr>
            <p:cNvPr name="TextBox 15" id="15"/>
            <p:cNvSpPr txBox="true"/>
            <p:nvPr/>
          </p:nvSpPr>
          <p:spPr>
            <a:xfrm>
              <a:off x="0" y="-47625"/>
              <a:ext cx="1784676" cy="1726520"/>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sp>
        <p:nvSpPr>
          <p:cNvPr name="TextBox 16" id="16"/>
          <p:cNvSpPr txBox="true"/>
          <p:nvPr/>
        </p:nvSpPr>
        <p:spPr>
          <a:xfrm rot="0">
            <a:off x="1537870" y="3746210"/>
            <a:ext cx="6988865" cy="569368"/>
          </a:xfrm>
          <a:prstGeom prst="rect">
            <a:avLst/>
          </a:prstGeom>
        </p:spPr>
        <p:txBody>
          <a:bodyPr anchor="t" rtlCol="false" tIns="0" lIns="0" bIns="0" rIns="0">
            <a:spAutoFit/>
          </a:bodyPr>
          <a:lstStyle/>
          <a:p>
            <a:pPr algn="ctr">
              <a:lnSpc>
                <a:spcPts val="4415"/>
              </a:lnSpc>
            </a:pPr>
            <a:r>
              <a:rPr lang="en-US" b="true" sz="4165" spc="416">
                <a:solidFill>
                  <a:srgbClr val="FFFFFF"/>
                </a:solidFill>
                <a:latin typeface="Lora Bold"/>
                <a:ea typeface="Lora Bold"/>
                <a:cs typeface="Lora Bold"/>
                <a:sym typeface="Lora Bold"/>
              </a:rPr>
              <a:t>RIPPLENET</a:t>
            </a:r>
          </a:p>
        </p:txBody>
      </p:sp>
      <p:grpSp>
        <p:nvGrpSpPr>
          <p:cNvPr name="Group 17" id="17"/>
          <p:cNvGrpSpPr/>
          <p:nvPr/>
        </p:nvGrpSpPr>
        <p:grpSpPr>
          <a:xfrm rot="0">
            <a:off x="9202392" y="3070427"/>
            <a:ext cx="6776193" cy="6374555"/>
            <a:chOff x="0" y="0"/>
            <a:chExt cx="1784676" cy="1678895"/>
          </a:xfrm>
        </p:grpSpPr>
        <p:sp>
          <p:nvSpPr>
            <p:cNvPr name="Freeform 18" id="18"/>
            <p:cNvSpPr/>
            <p:nvPr/>
          </p:nvSpPr>
          <p:spPr>
            <a:xfrm flipH="false" flipV="false" rot="0">
              <a:off x="0" y="0"/>
              <a:ext cx="1784677" cy="1678895"/>
            </a:xfrm>
            <a:custGeom>
              <a:avLst/>
              <a:gdLst/>
              <a:ahLst/>
              <a:cxnLst/>
              <a:rect r="r" b="b" t="t" l="l"/>
              <a:pathLst>
                <a:path h="1678895" w="1784677">
                  <a:moveTo>
                    <a:pt x="0" y="0"/>
                  </a:moveTo>
                  <a:lnTo>
                    <a:pt x="1784677" y="0"/>
                  </a:lnTo>
                  <a:lnTo>
                    <a:pt x="1784677" y="1678895"/>
                  </a:lnTo>
                  <a:lnTo>
                    <a:pt x="0" y="1678895"/>
                  </a:lnTo>
                  <a:close/>
                </a:path>
              </a:pathLst>
            </a:custGeom>
            <a:gradFill rotWithShape="true">
              <a:gsLst>
                <a:gs pos="0">
                  <a:srgbClr val="0077B2">
                    <a:alpha val="100000"/>
                  </a:srgbClr>
                </a:gs>
                <a:gs pos="100000">
                  <a:srgbClr val="598EC8">
                    <a:alpha val="100000"/>
                  </a:srgbClr>
                </a:gs>
              </a:gsLst>
              <a:path path="circle">
                <a:fillToRect l="0" r="100000" t="0" b="100000"/>
              </a:path>
              <a:tileRect r="0" l="-100000" b="0" t="-100000"/>
            </a:gradFill>
          </p:spPr>
        </p:sp>
        <p:sp>
          <p:nvSpPr>
            <p:cNvPr name="TextBox 19" id="19"/>
            <p:cNvSpPr txBox="true"/>
            <p:nvPr/>
          </p:nvSpPr>
          <p:spPr>
            <a:xfrm>
              <a:off x="0" y="-47625"/>
              <a:ext cx="1784676" cy="1726520"/>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sp>
        <p:nvSpPr>
          <p:cNvPr name="TextBox 20" id="20"/>
          <p:cNvSpPr txBox="true"/>
          <p:nvPr/>
        </p:nvSpPr>
        <p:spPr>
          <a:xfrm rot="0">
            <a:off x="9769294" y="4646824"/>
            <a:ext cx="4967827" cy="3713997"/>
          </a:xfrm>
          <a:prstGeom prst="rect">
            <a:avLst/>
          </a:prstGeom>
        </p:spPr>
        <p:txBody>
          <a:bodyPr anchor="t" rtlCol="false" tIns="0" lIns="0" bIns="0" rIns="0">
            <a:spAutoFit/>
          </a:bodyPr>
          <a:lstStyle/>
          <a:p>
            <a:pPr algn="l">
              <a:lnSpc>
                <a:spcPts val="4241"/>
              </a:lnSpc>
              <a:spcBef>
                <a:spcPct val="0"/>
              </a:spcBef>
            </a:pPr>
            <a:r>
              <a:rPr lang="en-US" b="true" sz="3029">
                <a:solidFill>
                  <a:srgbClr val="FFFFFF"/>
                </a:solidFill>
                <a:latin typeface="Lora Bold"/>
                <a:ea typeface="Lora Bold"/>
                <a:cs typeface="Lora Bold"/>
                <a:sym typeface="Lora Bold"/>
              </a:rPr>
              <a:t>Bitcoin is a blockchain based cryptocurrency that allows peer to peer transactions. It uses hash-based function and proof of work consensus mechanism </a:t>
            </a:r>
          </a:p>
        </p:txBody>
      </p:sp>
      <p:sp>
        <p:nvSpPr>
          <p:cNvPr name="TextBox 21" id="21"/>
          <p:cNvSpPr txBox="true"/>
          <p:nvPr/>
        </p:nvSpPr>
        <p:spPr>
          <a:xfrm rot="0">
            <a:off x="9096057" y="3746210"/>
            <a:ext cx="6988865" cy="569368"/>
          </a:xfrm>
          <a:prstGeom prst="rect">
            <a:avLst/>
          </a:prstGeom>
        </p:spPr>
        <p:txBody>
          <a:bodyPr anchor="t" rtlCol="false" tIns="0" lIns="0" bIns="0" rIns="0">
            <a:spAutoFit/>
          </a:bodyPr>
          <a:lstStyle/>
          <a:p>
            <a:pPr algn="ctr">
              <a:lnSpc>
                <a:spcPts val="4415"/>
              </a:lnSpc>
            </a:pPr>
            <a:r>
              <a:rPr lang="en-US" b="true" sz="4165" spc="416">
                <a:solidFill>
                  <a:srgbClr val="FFFFFF"/>
                </a:solidFill>
                <a:latin typeface="Lora Bold"/>
                <a:ea typeface="Lora Bold"/>
                <a:cs typeface="Lora Bold"/>
                <a:sym typeface="Lora Bold"/>
              </a:rPr>
              <a:t>BITCOIN</a:t>
            </a:r>
          </a:p>
        </p:txBody>
      </p:sp>
      <p:sp>
        <p:nvSpPr>
          <p:cNvPr name="TextBox 22" id="22"/>
          <p:cNvSpPr txBox="true"/>
          <p:nvPr/>
        </p:nvSpPr>
        <p:spPr>
          <a:xfrm rot="0">
            <a:off x="2534078" y="4517682"/>
            <a:ext cx="5424456" cy="3984869"/>
          </a:xfrm>
          <a:prstGeom prst="rect">
            <a:avLst/>
          </a:prstGeom>
        </p:spPr>
        <p:txBody>
          <a:bodyPr anchor="t" rtlCol="false" tIns="0" lIns="0" bIns="0" rIns="0">
            <a:spAutoFit/>
          </a:bodyPr>
          <a:lstStyle/>
          <a:p>
            <a:pPr algn="l">
              <a:lnSpc>
                <a:spcPts val="4536"/>
              </a:lnSpc>
              <a:spcBef>
                <a:spcPct val="0"/>
              </a:spcBef>
            </a:pPr>
            <a:r>
              <a:rPr lang="en-US" b="true" sz="3240">
                <a:solidFill>
                  <a:srgbClr val="FFFFFF"/>
                </a:solidFill>
                <a:latin typeface="Lora Bold"/>
                <a:ea typeface="Lora Bold"/>
                <a:cs typeface="Lora Bold"/>
                <a:sym typeface="Lora Bold"/>
              </a:rPr>
              <a:t>RippleNet is a blockchain based banking solution that provides a secure, instant and low-cost cross border payment network for banks and financial institutions. </a:t>
            </a:r>
          </a:p>
        </p:txBody>
      </p:sp>
      <p:sp>
        <p:nvSpPr>
          <p:cNvPr name="TextBox 23" id="23"/>
          <p:cNvSpPr txBox="true"/>
          <p:nvPr/>
        </p:nvSpPr>
        <p:spPr>
          <a:xfrm rot="0">
            <a:off x="301421" y="9464003"/>
            <a:ext cx="482600"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13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537459" y="-1299795"/>
            <a:ext cx="2891099" cy="5555874"/>
          </a:xfrm>
          <a:custGeom>
            <a:avLst/>
            <a:gdLst/>
            <a:ahLst/>
            <a:cxnLst/>
            <a:rect r="r" b="b" t="t" l="l"/>
            <a:pathLst>
              <a:path h="5555874" w="2891099">
                <a:moveTo>
                  <a:pt x="0" y="0"/>
                </a:moveTo>
                <a:lnTo>
                  <a:pt x="2891098" y="0"/>
                </a:lnTo>
                <a:lnTo>
                  <a:pt x="2891098" y="5555873"/>
                </a:lnTo>
                <a:lnTo>
                  <a:pt x="0" y="5555873"/>
                </a:lnTo>
                <a:lnTo>
                  <a:pt x="0" y="0"/>
                </a:lnTo>
                <a:close/>
              </a:path>
            </a:pathLst>
          </a:custGeom>
          <a:blipFill>
            <a:blip r:embed="rId2"/>
            <a:stretch>
              <a:fillRect l="0" t="0" r="0" b="0"/>
            </a:stretch>
          </a:blipFill>
        </p:spPr>
      </p:sp>
      <p:sp>
        <p:nvSpPr>
          <p:cNvPr name="Freeform 3" id="3"/>
          <p:cNvSpPr/>
          <p:nvPr/>
        </p:nvSpPr>
        <p:spPr>
          <a:xfrm flipH="false" flipV="false" rot="0">
            <a:off x="0" y="0"/>
            <a:ext cx="1750541" cy="1577064"/>
          </a:xfrm>
          <a:custGeom>
            <a:avLst/>
            <a:gdLst/>
            <a:ahLst/>
            <a:cxnLst/>
            <a:rect r="r" b="b" t="t" l="l"/>
            <a:pathLst>
              <a:path h="1577064" w="1750541">
                <a:moveTo>
                  <a:pt x="0" y="0"/>
                </a:moveTo>
                <a:lnTo>
                  <a:pt x="1750541" y="0"/>
                </a:lnTo>
                <a:lnTo>
                  <a:pt x="1750541" y="1577064"/>
                </a:lnTo>
                <a:lnTo>
                  <a:pt x="0" y="1577064"/>
                </a:lnTo>
                <a:lnTo>
                  <a:pt x="0" y="0"/>
                </a:lnTo>
                <a:close/>
              </a:path>
            </a:pathLst>
          </a:custGeom>
          <a:blipFill>
            <a:blip r:embed="rId3"/>
            <a:stretch>
              <a:fillRect l="0" t="0" r="0" b="0"/>
            </a:stretch>
          </a:blipFill>
        </p:spPr>
      </p:sp>
      <p:sp>
        <p:nvSpPr>
          <p:cNvPr name="Freeform 4" id="4"/>
          <p:cNvSpPr/>
          <p:nvPr/>
        </p:nvSpPr>
        <p:spPr>
          <a:xfrm flipH="true" flipV="false" rot="0">
            <a:off x="-1600878" y="2961645"/>
            <a:ext cx="2891099" cy="5555874"/>
          </a:xfrm>
          <a:custGeom>
            <a:avLst/>
            <a:gdLst/>
            <a:ahLst/>
            <a:cxnLst/>
            <a:rect r="r" b="b" t="t" l="l"/>
            <a:pathLst>
              <a:path h="5555874" w="2891099">
                <a:moveTo>
                  <a:pt x="2891098" y="0"/>
                </a:moveTo>
                <a:lnTo>
                  <a:pt x="0" y="0"/>
                </a:lnTo>
                <a:lnTo>
                  <a:pt x="0" y="5555874"/>
                </a:lnTo>
                <a:lnTo>
                  <a:pt x="2891098" y="5555874"/>
                </a:lnTo>
                <a:lnTo>
                  <a:pt x="2891098" y="0"/>
                </a:lnTo>
                <a:close/>
              </a:path>
            </a:pathLst>
          </a:custGeom>
          <a:blipFill>
            <a:blip r:embed="rId2"/>
            <a:stretch>
              <a:fillRect l="0" t="0" r="0" b="0"/>
            </a:stretch>
          </a:blipFill>
        </p:spPr>
      </p:sp>
      <p:grpSp>
        <p:nvGrpSpPr>
          <p:cNvPr name="Group 5" id="5"/>
          <p:cNvGrpSpPr/>
          <p:nvPr/>
        </p:nvGrpSpPr>
        <p:grpSpPr>
          <a:xfrm rot="0">
            <a:off x="9986346" y="2169464"/>
            <a:ext cx="6551112" cy="6037275"/>
            <a:chOff x="0" y="0"/>
            <a:chExt cx="1725396" cy="1590064"/>
          </a:xfrm>
        </p:grpSpPr>
        <p:sp>
          <p:nvSpPr>
            <p:cNvPr name="Freeform 6" id="6"/>
            <p:cNvSpPr/>
            <p:nvPr/>
          </p:nvSpPr>
          <p:spPr>
            <a:xfrm flipH="false" flipV="false" rot="0">
              <a:off x="0" y="0"/>
              <a:ext cx="1725396" cy="1590064"/>
            </a:xfrm>
            <a:custGeom>
              <a:avLst/>
              <a:gdLst/>
              <a:ahLst/>
              <a:cxnLst/>
              <a:rect r="r" b="b" t="t" l="l"/>
              <a:pathLst>
                <a:path h="1590064" w="1725396">
                  <a:moveTo>
                    <a:pt x="0" y="0"/>
                  </a:moveTo>
                  <a:lnTo>
                    <a:pt x="1725396" y="0"/>
                  </a:lnTo>
                  <a:lnTo>
                    <a:pt x="1725396" y="1590064"/>
                  </a:lnTo>
                  <a:lnTo>
                    <a:pt x="0" y="1590064"/>
                  </a:lnTo>
                  <a:close/>
                </a:path>
              </a:pathLst>
            </a:custGeom>
            <a:solidFill>
              <a:srgbClr val="145DA0"/>
            </a:solidFill>
          </p:spPr>
        </p:sp>
        <p:sp>
          <p:nvSpPr>
            <p:cNvPr name="TextBox 7" id="7"/>
            <p:cNvSpPr txBox="true"/>
            <p:nvPr/>
          </p:nvSpPr>
          <p:spPr>
            <a:xfrm>
              <a:off x="0" y="-47625"/>
              <a:ext cx="1725396" cy="1637689"/>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grpSp>
        <p:nvGrpSpPr>
          <p:cNvPr name="Group 8" id="8"/>
          <p:cNvGrpSpPr/>
          <p:nvPr/>
        </p:nvGrpSpPr>
        <p:grpSpPr>
          <a:xfrm rot="0">
            <a:off x="2451255" y="2169464"/>
            <a:ext cx="6551112" cy="6037275"/>
            <a:chOff x="0" y="0"/>
            <a:chExt cx="1725396" cy="1590064"/>
          </a:xfrm>
        </p:grpSpPr>
        <p:sp>
          <p:nvSpPr>
            <p:cNvPr name="Freeform 9" id="9"/>
            <p:cNvSpPr/>
            <p:nvPr/>
          </p:nvSpPr>
          <p:spPr>
            <a:xfrm flipH="false" flipV="false" rot="0">
              <a:off x="0" y="0"/>
              <a:ext cx="1725396" cy="1590064"/>
            </a:xfrm>
            <a:custGeom>
              <a:avLst/>
              <a:gdLst/>
              <a:ahLst/>
              <a:cxnLst/>
              <a:rect r="r" b="b" t="t" l="l"/>
              <a:pathLst>
                <a:path h="1590064" w="1725396">
                  <a:moveTo>
                    <a:pt x="0" y="0"/>
                  </a:moveTo>
                  <a:lnTo>
                    <a:pt x="1725396" y="0"/>
                  </a:lnTo>
                  <a:lnTo>
                    <a:pt x="1725396" y="1590064"/>
                  </a:lnTo>
                  <a:lnTo>
                    <a:pt x="0" y="1590064"/>
                  </a:lnTo>
                  <a:close/>
                </a:path>
              </a:pathLst>
            </a:custGeom>
            <a:solidFill>
              <a:srgbClr val="145DA0"/>
            </a:solidFill>
          </p:spPr>
        </p:sp>
        <p:sp>
          <p:nvSpPr>
            <p:cNvPr name="TextBox 10" id="10"/>
            <p:cNvSpPr txBox="true"/>
            <p:nvPr/>
          </p:nvSpPr>
          <p:spPr>
            <a:xfrm>
              <a:off x="0" y="-47625"/>
              <a:ext cx="1725396" cy="1637689"/>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grpSp>
        <p:nvGrpSpPr>
          <p:cNvPr name="Group 11" id="11"/>
          <p:cNvGrpSpPr/>
          <p:nvPr/>
        </p:nvGrpSpPr>
        <p:grpSpPr>
          <a:xfrm rot="0">
            <a:off x="1750541" y="2619945"/>
            <a:ext cx="6776193" cy="6374555"/>
            <a:chOff x="0" y="0"/>
            <a:chExt cx="1784676" cy="1678895"/>
          </a:xfrm>
        </p:grpSpPr>
        <p:sp>
          <p:nvSpPr>
            <p:cNvPr name="Freeform 12" id="12"/>
            <p:cNvSpPr/>
            <p:nvPr/>
          </p:nvSpPr>
          <p:spPr>
            <a:xfrm flipH="false" flipV="false" rot="0">
              <a:off x="0" y="0"/>
              <a:ext cx="1784677" cy="1678895"/>
            </a:xfrm>
            <a:custGeom>
              <a:avLst/>
              <a:gdLst/>
              <a:ahLst/>
              <a:cxnLst/>
              <a:rect r="r" b="b" t="t" l="l"/>
              <a:pathLst>
                <a:path h="1678895" w="1784677">
                  <a:moveTo>
                    <a:pt x="0" y="0"/>
                  </a:moveTo>
                  <a:lnTo>
                    <a:pt x="1784677" y="0"/>
                  </a:lnTo>
                  <a:lnTo>
                    <a:pt x="1784677" y="1678895"/>
                  </a:lnTo>
                  <a:lnTo>
                    <a:pt x="0" y="1678895"/>
                  </a:lnTo>
                  <a:close/>
                </a:path>
              </a:pathLst>
            </a:custGeom>
            <a:gradFill rotWithShape="true">
              <a:gsLst>
                <a:gs pos="0">
                  <a:srgbClr val="0077B2">
                    <a:alpha val="100000"/>
                  </a:srgbClr>
                </a:gs>
                <a:gs pos="100000">
                  <a:srgbClr val="598EC8">
                    <a:alpha val="100000"/>
                  </a:srgbClr>
                </a:gs>
              </a:gsLst>
              <a:path path="circle">
                <a:fillToRect l="0" r="100000" t="0" b="100000"/>
              </a:path>
              <a:tileRect r="0" l="-100000" b="0" t="-100000"/>
            </a:gradFill>
          </p:spPr>
        </p:sp>
        <p:sp>
          <p:nvSpPr>
            <p:cNvPr name="TextBox 13" id="13"/>
            <p:cNvSpPr txBox="true"/>
            <p:nvPr/>
          </p:nvSpPr>
          <p:spPr>
            <a:xfrm>
              <a:off x="0" y="-47625"/>
              <a:ext cx="1784676" cy="1726520"/>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grpSp>
        <p:nvGrpSpPr>
          <p:cNvPr name="Group 14" id="14"/>
          <p:cNvGrpSpPr/>
          <p:nvPr/>
        </p:nvGrpSpPr>
        <p:grpSpPr>
          <a:xfrm rot="0">
            <a:off x="9356353" y="2627272"/>
            <a:ext cx="6776193" cy="6374555"/>
            <a:chOff x="0" y="0"/>
            <a:chExt cx="1784676" cy="1678895"/>
          </a:xfrm>
        </p:grpSpPr>
        <p:sp>
          <p:nvSpPr>
            <p:cNvPr name="Freeform 15" id="15"/>
            <p:cNvSpPr/>
            <p:nvPr/>
          </p:nvSpPr>
          <p:spPr>
            <a:xfrm flipH="false" flipV="false" rot="0">
              <a:off x="0" y="0"/>
              <a:ext cx="1784677" cy="1678895"/>
            </a:xfrm>
            <a:custGeom>
              <a:avLst/>
              <a:gdLst/>
              <a:ahLst/>
              <a:cxnLst/>
              <a:rect r="r" b="b" t="t" l="l"/>
              <a:pathLst>
                <a:path h="1678895" w="1784677">
                  <a:moveTo>
                    <a:pt x="0" y="0"/>
                  </a:moveTo>
                  <a:lnTo>
                    <a:pt x="1784677" y="0"/>
                  </a:lnTo>
                  <a:lnTo>
                    <a:pt x="1784677" y="1678895"/>
                  </a:lnTo>
                  <a:lnTo>
                    <a:pt x="0" y="1678895"/>
                  </a:lnTo>
                  <a:close/>
                </a:path>
              </a:pathLst>
            </a:custGeom>
            <a:gradFill rotWithShape="true">
              <a:gsLst>
                <a:gs pos="0">
                  <a:srgbClr val="0077B2">
                    <a:alpha val="100000"/>
                  </a:srgbClr>
                </a:gs>
                <a:gs pos="100000">
                  <a:srgbClr val="598EC8">
                    <a:alpha val="100000"/>
                  </a:srgbClr>
                </a:gs>
              </a:gsLst>
              <a:path path="circle">
                <a:fillToRect l="0" r="100000" t="0" b="100000"/>
              </a:path>
              <a:tileRect r="0" l="-100000" b="0" t="-100000"/>
            </a:gradFill>
          </p:spPr>
        </p:sp>
        <p:sp>
          <p:nvSpPr>
            <p:cNvPr name="TextBox 16" id="16"/>
            <p:cNvSpPr txBox="true"/>
            <p:nvPr/>
          </p:nvSpPr>
          <p:spPr>
            <a:xfrm>
              <a:off x="0" y="-47625"/>
              <a:ext cx="1784676" cy="1726520"/>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sp>
        <p:nvSpPr>
          <p:cNvPr name="TextBox 17" id="17"/>
          <p:cNvSpPr txBox="true"/>
          <p:nvPr/>
        </p:nvSpPr>
        <p:spPr>
          <a:xfrm rot="0">
            <a:off x="1750541" y="1114425"/>
            <a:ext cx="14786917" cy="756184"/>
          </a:xfrm>
          <a:prstGeom prst="rect">
            <a:avLst/>
          </a:prstGeom>
        </p:spPr>
        <p:txBody>
          <a:bodyPr anchor="t" rtlCol="false" tIns="0" lIns="0" bIns="0" rIns="0">
            <a:spAutoFit/>
          </a:bodyPr>
          <a:lstStyle/>
          <a:p>
            <a:pPr algn="ctr">
              <a:lnSpc>
                <a:spcPts val="5899"/>
              </a:lnSpc>
            </a:pPr>
            <a:r>
              <a:rPr lang="en-US" sz="5565" spc="556">
                <a:solidFill>
                  <a:srgbClr val="FFFFFF"/>
                </a:solidFill>
                <a:latin typeface="League Spartan"/>
                <a:ea typeface="League Spartan"/>
                <a:cs typeface="League Spartan"/>
                <a:sym typeface="League Spartan"/>
              </a:rPr>
              <a:t>BLOCKCHAIN IN HEALTHCARE</a:t>
            </a:r>
          </a:p>
        </p:txBody>
      </p:sp>
      <p:sp>
        <p:nvSpPr>
          <p:cNvPr name="TextBox 18" id="18"/>
          <p:cNvSpPr txBox="true"/>
          <p:nvPr/>
        </p:nvSpPr>
        <p:spPr>
          <a:xfrm rot="0">
            <a:off x="16022850" y="9378307"/>
            <a:ext cx="3920315" cy="458082"/>
          </a:xfrm>
          <a:prstGeom prst="rect">
            <a:avLst/>
          </a:prstGeom>
        </p:spPr>
        <p:txBody>
          <a:bodyPr anchor="t" rtlCol="false" tIns="0" lIns="0" bIns="0" rIns="0">
            <a:spAutoFit/>
          </a:bodyPr>
          <a:lstStyle/>
          <a:p>
            <a:pPr algn="l">
              <a:lnSpc>
                <a:spcPts val="3626"/>
              </a:lnSpc>
              <a:spcBef>
                <a:spcPct val="0"/>
              </a:spcBef>
            </a:pPr>
            <a:r>
              <a:rPr lang="en-US" b="true" sz="2590">
                <a:solidFill>
                  <a:srgbClr val="FFFFFF"/>
                </a:solidFill>
                <a:latin typeface="Arimo Bold"/>
                <a:ea typeface="Arimo Bold"/>
                <a:cs typeface="Arimo Bold"/>
                <a:sym typeface="Arimo Bold"/>
              </a:rPr>
              <a:t>Upasana</a:t>
            </a:r>
          </a:p>
        </p:txBody>
      </p:sp>
      <p:sp>
        <p:nvSpPr>
          <p:cNvPr name="TextBox 19" id="19"/>
          <p:cNvSpPr txBox="true"/>
          <p:nvPr/>
        </p:nvSpPr>
        <p:spPr>
          <a:xfrm rot="0">
            <a:off x="2347201" y="4378878"/>
            <a:ext cx="5370203" cy="3347517"/>
          </a:xfrm>
          <a:prstGeom prst="rect">
            <a:avLst/>
          </a:prstGeom>
        </p:spPr>
        <p:txBody>
          <a:bodyPr anchor="t" rtlCol="false" tIns="0" lIns="0" bIns="0" rIns="0">
            <a:spAutoFit/>
          </a:bodyPr>
          <a:lstStyle/>
          <a:p>
            <a:pPr algn="l">
              <a:lnSpc>
                <a:spcPts val="4491"/>
              </a:lnSpc>
              <a:spcBef>
                <a:spcPct val="0"/>
              </a:spcBef>
            </a:pPr>
            <a:r>
              <a:rPr lang="en-US" b="true" sz="3207">
                <a:solidFill>
                  <a:srgbClr val="FFFFFF"/>
                </a:solidFill>
                <a:latin typeface="Lora Bold"/>
                <a:ea typeface="Lora Bold"/>
                <a:cs typeface="Lora Bold"/>
                <a:sym typeface="Lora Bold"/>
              </a:rPr>
              <a:t>MediLedger is a blockchain based platform launched in 2019.It is used to track and verify the authenticity of medication or products sold.</a:t>
            </a:r>
          </a:p>
        </p:txBody>
      </p:sp>
      <p:sp>
        <p:nvSpPr>
          <p:cNvPr name="TextBox 20" id="20"/>
          <p:cNvSpPr txBox="true"/>
          <p:nvPr/>
        </p:nvSpPr>
        <p:spPr>
          <a:xfrm rot="0">
            <a:off x="10059642" y="4313027"/>
            <a:ext cx="5424456" cy="3413369"/>
          </a:xfrm>
          <a:prstGeom prst="rect">
            <a:avLst/>
          </a:prstGeom>
        </p:spPr>
        <p:txBody>
          <a:bodyPr anchor="t" rtlCol="false" tIns="0" lIns="0" bIns="0" rIns="0">
            <a:spAutoFit/>
          </a:bodyPr>
          <a:lstStyle/>
          <a:p>
            <a:pPr algn="l">
              <a:lnSpc>
                <a:spcPts val="4536"/>
              </a:lnSpc>
              <a:spcBef>
                <a:spcPct val="0"/>
              </a:spcBef>
            </a:pPr>
            <a:r>
              <a:rPr lang="en-US" b="true" sz="3240">
                <a:solidFill>
                  <a:srgbClr val="FFFFFF"/>
                </a:solidFill>
                <a:latin typeface="Lora Bold"/>
                <a:ea typeface="Lora Bold"/>
                <a:cs typeface="Lora Bold"/>
                <a:sym typeface="Lora Bold"/>
              </a:rPr>
              <a:t>BurstIQ provides enterprise level blockchain solutions for the healthcare industry. It works on a Peer-to-Peer basis.</a:t>
            </a:r>
          </a:p>
        </p:txBody>
      </p:sp>
      <p:sp>
        <p:nvSpPr>
          <p:cNvPr name="TextBox 21" id="21"/>
          <p:cNvSpPr txBox="true"/>
          <p:nvPr/>
        </p:nvSpPr>
        <p:spPr>
          <a:xfrm rot="0">
            <a:off x="1537870" y="3348509"/>
            <a:ext cx="6988865" cy="471197"/>
          </a:xfrm>
          <a:prstGeom prst="rect">
            <a:avLst/>
          </a:prstGeom>
        </p:spPr>
        <p:txBody>
          <a:bodyPr anchor="t" rtlCol="false" tIns="0" lIns="0" bIns="0" rIns="0">
            <a:spAutoFit/>
          </a:bodyPr>
          <a:lstStyle/>
          <a:p>
            <a:pPr algn="ctr">
              <a:lnSpc>
                <a:spcPts val="3673"/>
              </a:lnSpc>
            </a:pPr>
            <a:r>
              <a:rPr lang="en-US" b="true" sz="3465" spc="346">
                <a:solidFill>
                  <a:srgbClr val="FFFFFF"/>
                </a:solidFill>
                <a:latin typeface="Lora Bold"/>
                <a:ea typeface="Lora Bold"/>
                <a:cs typeface="Lora Bold"/>
                <a:sym typeface="Lora Bold"/>
              </a:rPr>
              <a:t>MEDILEDGER</a:t>
            </a:r>
          </a:p>
        </p:txBody>
      </p:sp>
      <p:sp>
        <p:nvSpPr>
          <p:cNvPr name="TextBox 22" id="22"/>
          <p:cNvSpPr txBox="true"/>
          <p:nvPr/>
        </p:nvSpPr>
        <p:spPr>
          <a:xfrm rot="0">
            <a:off x="9143682" y="3348509"/>
            <a:ext cx="6988865" cy="471197"/>
          </a:xfrm>
          <a:prstGeom prst="rect">
            <a:avLst/>
          </a:prstGeom>
        </p:spPr>
        <p:txBody>
          <a:bodyPr anchor="t" rtlCol="false" tIns="0" lIns="0" bIns="0" rIns="0">
            <a:spAutoFit/>
          </a:bodyPr>
          <a:lstStyle/>
          <a:p>
            <a:pPr algn="ctr">
              <a:lnSpc>
                <a:spcPts val="3673"/>
              </a:lnSpc>
            </a:pPr>
            <a:r>
              <a:rPr lang="en-US" b="true" sz="3465" spc="346">
                <a:solidFill>
                  <a:srgbClr val="FFFFFF"/>
                </a:solidFill>
                <a:latin typeface="Lora Bold"/>
                <a:ea typeface="Lora Bold"/>
                <a:cs typeface="Lora Bold"/>
                <a:sym typeface="Lora Bold"/>
              </a:rPr>
              <a:t>BURSTIQ</a:t>
            </a:r>
          </a:p>
        </p:txBody>
      </p:sp>
      <p:sp>
        <p:nvSpPr>
          <p:cNvPr name="TextBox 23" id="23"/>
          <p:cNvSpPr txBox="true"/>
          <p:nvPr/>
        </p:nvSpPr>
        <p:spPr>
          <a:xfrm rot="0">
            <a:off x="294654" y="9464003"/>
            <a:ext cx="496133"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14</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537459" y="-1299795"/>
            <a:ext cx="2891099" cy="5555874"/>
          </a:xfrm>
          <a:custGeom>
            <a:avLst/>
            <a:gdLst/>
            <a:ahLst/>
            <a:cxnLst/>
            <a:rect r="r" b="b" t="t" l="l"/>
            <a:pathLst>
              <a:path h="5555874" w="2891099">
                <a:moveTo>
                  <a:pt x="0" y="0"/>
                </a:moveTo>
                <a:lnTo>
                  <a:pt x="2891098" y="0"/>
                </a:lnTo>
                <a:lnTo>
                  <a:pt x="2891098" y="5555873"/>
                </a:lnTo>
                <a:lnTo>
                  <a:pt x="0" y="5555873"/>
                </a:lnTo>
                <a:lnTo>
                  <a:pt x="0" y="0"/>
                </a:lnTo>
                <a:close/>
              </a:path>
            </a:pathLst>
          </a:custGeom>
          <a:blipFill>
            <a:blip r:embed="rId2"/>
            <a:stretch>
              <a:fillRect l="0" t="0" r="0" b="0"/>
            </a:stretch>
          </a:blipFill>
        </p:spPr>
      </p:sp>
      <p:sp>
        <p:nvSpPr>
          <p:cNvPr name="Freeform 3" id="3"/>
          <p:cNvSpPr/>
          <p:nvPr/>
        </p:nvSpPr>
        <p:spPr>
          <a:xfrm flipH="false" flipV="false" rot="0">
            <a:off x="0" y="0"/>
            <a:ext cx="1750541" cy="1577064"/>
          </a:xfrm>
          <a:custGeom>
            <a:avLst/>
            <a:gdLst/>
            <a:ahLst/>
            <a:cxnLst/>
            <a:rect r="r" b="b" t="t" l="l"/>
            <a:pathLst>
              <a:path h="1577064" w="1750541">
                <a:moveTo>
                  <a:pt x="0" y="0"/>
                </a:moveTo>
                <a:lnTo>
                  <a:pt x="1750541" y="0"/>
                </a:lnTo>
                <a:lnTo>
                  <a:pt x="1750541" y="1577064"/>
                </a:lnTo>
                <a:lnTo>
                  <a:pt x="0" y="1577064"/>
                </a:lnTo>
                <a:lnTo>
                  <a:pt x="0" y="0"/>
                </a:lnTo>
                <a:close/>
              </a:path>
            </a:pathLst>
          </a:custGeom>
          <a:blipFill>
            <a:blip r:embed="rId3"/>
            <a:stretch>
              <a:fillRect l="0" t="0" r="0" b="0"/>
            </a:stretch>
          </a:blipFill>
        </p:spPr>
      </p:sp>
      <p:sp>
        <p:nvSpPr>
          <p:cNvPr name="Freeform 4" id="4"/>
          <p:cNvSpPr/>
          <p:nvPr/>
        </p:nvSpPr>
        <p:spPr>
          <a:xfrm flipH="true" flipV="false" rot="0">
            <a:off x="-1600878" y="2961645"/>
            <a:ext cx="2891099" cy="5555874"/>
          </a:xfrm>
          <a:custGeom>
            <a:avLst/>
            <a:gdLst/>
            <a:ahLst/>
            <a:cxnLst/>
            <a:rect r="r" b="b" t="t" l="l"/>
            <a:pathLst>
              <a:path h="5555874" w="2891099">
                <a:moveTo>
                  <a:pt x="2891098" y="0"/>
                </a:moveTo>
                <a:lnTo>
                  <a:pt x="0" y="0"/>
                </a:lnTo>
                <a:lnTo>
                  <a:pt x="0" y="5555874"/>
                </a:lnTo>
                <a:lnTo>
                  <a:pt x="2891098" y="5555874"/>
                </a:lnTo>
                <a:lnTo>
                  <a:pt x="2891098" y="0"/>
                </a:lnTo>
                <a:close/>
              </a:path>
            </a:pathLst>
          </a:custGeom>
          <a:blipFill>
            <a:blip r:embed="rId2"/>
            <a:stretch>
              <a:fillRect l="0" t="0" r="0" b="0"/>
            </a:stretch>
          </a:blipFill>
        </p:spPr>
      </p:sp>
      <p:grpSp>
        <p:nvGrpSpPr>
          <p:cNvPr name="Group 5" id="5"/>
          <p:cNvGrpSpPr/>
          <p:nvPr/>
        </p:nvGrpSpPr>
        <p:grpSpPr>
          <a:xfrm rot="0">
            <a:off x="9986346" y="2480244"/>
            <a:ext cx="6551112" cy="6037275"/>
            <a:chOff x="0" y="0"/>
            <a:chExt cx="1725396" cy="1590064"/>
          </a:xfrm>
        </p:grpSpPr>
        <p:sp>
          <p:nvSpPr>
            <p:cNvPr name="Freeform 6" id="6"/>
            <p:cNvSpPr/>
            <p:nvPr/>
          </p:nvSpPr>
          <p:spPr>
            <a:xfrm flipH="false" flipV="false" rot="0">
              <a:off x="0" y="0"/>
              <a:ext cx="1725396" cy="1590064"/>
            </a:xfrm>
            <a:custGeom>
              <a:avLst/>
              <a:gdLst/>
              <a:ahLst/>
              <a:cxnLst/>
              <a:rect r="r" b="b" t="t" l="l"/>
              <a:pathLst>
                <a:path h="1590064" w="1725396">
                  <a:moveTo>
                    <a:pt x="0" y="0"/>
                  </a:moveTo>
                  <a:lnTo>
                    <a:pt x="1725396" y="0"/>
                  </a:lnTo>
                  <a:lnTo>
                    <a:pt x="1725396" y="1590064"/>
                  </a:lnTo>
                  <a:lnTo>
                    <a:pt x="0" y="1590064"/>
                  </a:lnTo>
                  <a:close/>
                </a:path>
              </a:pathLst>
            </a:custGeom>
            <a:solidFill>
              <a:srgbClr val="145DA0"/>
            </a:solidFill>
          </p:spPr>
        </p:sp>
        <p:sp>
          <p:nvSpPr>
            <p:cNvPr name="TextBox 7" id="7"/>
            <p:cNvSpPr txBox="true"/>
            <p:nvPr/>
          </p:nvSpPr>
          <p:spPr>
            <a:xfrm>
              <a:off x="0" y="-47625"/>
              <a:ext cx="1725396" cy="1637689"/>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grpSp>
        <p:nvGrpSpPr>
          <p:cNvPr name="Group 8" id="8"/>
          <p:cNvGrpSpPr/>
          <p:nvPr/>
        </p:nvGrpSpPr>
        <p:grpSpPr>
          <a:xfrm rot="0">
            <a:off x="2403630" y="2480244"/>
            <a:ext cx="6551112" cy="6037275"/>
            <a:chOff x="0" y="0"/>
            <a:chExt cx="1725396" cy="1590064"/>
          </a:xfrm>
        </p:grpSpPr>
        <p:sp>
          <p:nvSpPr>
            <p:cNvPr name="Freeform 9" id="9"/>
            <p:cNvSpPr/>
            <p:nvPr/>
          </p:nvSpPr>
          <p:spPr>
            <a:xfrm flipH="false" flipV="false" rot="0">
              <a:off x="0" y="0"/>
              <a:ext cx="1725396" cy="1590064"/>
            </a:xfrm>
            <a:custGeom>
              <a:avLst/>
              <a:gdLst/>
              <a:ahLst/>
              <a:cxnLst/>
              <a:rect r="r" b="b" t="t" l="l"/>
              <a:pathLst>
                <a:path h="1590064" w="1725396">
                  <a:moveTo>
                    <a:pt x="0" y="0"/>
                  </a:moveTo>
                  <a:lnTo>
                    <a:pt x="1725396" y="0"/>
                  </a:lnTo>
                  <a:lnTo>
                    <a:pt x="1725396" y="1590064"/>
                  </a:lnTo>
                  <a:lnTo>
                    <a:pt x="0" y="1590064"/>
                  </a:lnTo>
                  <a:close/>
                </a:path>
              </a:pathLst>
            </a:custGeom>
            <a:solidFill>
              <a:srgbClr val="145DA0"/>
            </a:solidFill>
          </p:spPr>
        </p:sp>
        <p:sp>
          <p:nvSpPr>
            <p:cNvPr name="TextBox 10" id="10"/>
            <p:cNvSpPr txBox="true"/>
            <p:nvPr/>
          </p:nvSpPr>
          <p:spPr>
            <a:xfrm>
              <a:off x="0" y="-47625"/>
              <a:ext cx="1725396" cy="1637689"/>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grpSp>
        <p:nvGrpSpPr>
          <p:cNvPr name="Group 11" id="11"/>
          <p:cNvGrpSpPr/>
          <p:nvPr/>
        </p:nvGrpSpPr>
        <p:grpSpPr>
          <a:xfrm rot="0">
            <a:off x="1750541" y="2961645"/>
            <a:ext cx="6776193" cy="6374555"/>
            <a:chOff x="0" y="0"/>
            <a:chExt cx="1784676" cy="1678895"/>
          </a:xfrm>
        </p:grpSpPr>
        <p:sp>
          <p:nvSpPr>
            <p:cNvPr name="Freeform 12" id="12"/>
            <p:cNvSpPr/>
            <p:nvPr/>
          </p:nvSpPr>
          <p:spPr>
            <a:xfrm flipH="false" flipV="false" rot="0">
              <a:off x="0" y="0"/>
              <a:ext cx="1784677" cy="1678895"/>
            </a:xfrm>
            <a:custGeom>
              <a:avLst/>
              <a:gdLst/>
              <a:ahLst/>
              <a:cxnLst/>
              <a:rect r="r" b="b" t="t" l="l"/>
              <a:pathLst>
                <a:path h="1678895" w="1784677">
                  <a:moveTo>
                    <a:pt x="0" y="0"/>
                  </a:moveTo>
                  <a:lnTo>
                    <a:pt x="1784677" y="0"/>
                  </a:lnTo>
                  <a:lnTo>
                    <a:pt x="1784677" y="1678895"/>
                  </a:lnTo>
                  <a:lnTo>
                    <a:pt x="0" y="1678895"/>
                  </a:lnTo>
                  <a:close/>
                </a:path>
              </a:pathLst>
            </a:custGeom>
            <a:gradFill rotWithShape="true">
              <a:gsLst>
                <a:gs pos="0">
                  <a:srgbClr val="0077B2">
                    <a:alpha val="100000"/>
                  </a:srgbClr>
                </a:gs>
                <a:gs pos="100000">
                  <a:srgbClr val="598EC8">
                    <a:alpha val="100000"/>
                  </a:srgbClr>
                </a:gs>
              </a:gsLst>
              <a:path path="circle">
                <a:fillToRect l="0" r="100000" t="0" b="100000"/>
              </a:path>
              <a:tileRect r="0" l="-100000" b="0" t="-100000"/>
            </a:gradFill>
          </p:spPr>
        </p:sp>
        <p:sp>
          <p:nvSpPr>
            <p:cNvPr name="TextBox 13" id="13"/>
            <p:cNvSpPr txBox="true"/>
            <p:nvPr/>
          </p:nvSpPr>
          <p:spPr>
            <a:xfrm>
              <a:off x="0" y="-47625"/>
              <a:ext cx="1784676" cy="1726520"/>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grpSp>
        <p:nvGrpSpPr>
          <p:cNvPr name="Group 14" id="14"/>
          <p:cNvGrpSpPr/>
          <p:nvPr/>
        </p:nvGrpSpPr>
        <p:grpSpPr>
          <a:xfrm rot="0">
            <a:off x="9358004" y="2961645"/>
            <a:ext cx="6776193" cy="6374555"/>
            <a:chOff x="0" y="0"/>
            <a:chExt cx="1784676" cy="1678895"/>
          </a:xfrm>
        </p:grpSpPr>
        <p:sp>
          <p:nvSpPr>
            <p:cNvPr name="Freeform 15" id="15"/>
            <p:cNvSpPr/>
            <p:nvPr/>
          </p:nvSpPr>
          <p:spPr>
            <a:xfrm flipH="false" flipV="false" rot="0">
              <a:off x="0" y="0"/>
              <a:ext cx="1784677" cy="1678895"/>
            </a:xfrm>
            <a:custGeom>
              <a:avLst/>
              <a:gdLst/>
              <a:ahLst/>
              <a:cxnLst/>
              <a:rect r="r" b="b" t="t" l="l"/>
              <a:pathLst>
                <a:path h="1678895" w="1784677">
                  <a:moveTo>
                    <a:pt x="0" y="0"/>
                  </a:moveTo>
                  <a:lnTo>
                    <a:pt x="1784677" y="0"/>
                  </a:lnTo>
                  <a:lnTo>
                    <a:pt x="1784677" y="1678895"/>
                  </a:lnTo>
                  <a:lnTo>
                    <a:pt x="0" y="1678895"/>
                  </a:lnTo>
                  <a:close/>
                </a:path>
              </a:pathLst>
            </a:custGeom>
            <a:gradFill rotWithShape="true">
              <a:gsLst>
                <a:gs pos="0">
                  <a:srgbClr val="0077B2">
                    <a:alpha val="100000"/>
                  </a:srgbClr>
                </a:gs>
                <a:gs pos="100000">
                  <a:srgbClr val="598EC8">
                    <a:alpha val="100000"/>
                  </a:srgbClr>
                </a:gs>
              </a:gsLst>
              <a:path path="circle">
                <a:fillToRect l="0" r="100000" t="0" b="100000"/>
              </a:path>
              <a:tileRect r="0" l="-100000" b="0" t="-100000"/>
            </a:gradFill>
          </p:spPr>
        </p:sp>
        <p:sp>
          <p:nvSpPr>
            <p:cNvPr name="TextBox 16" id="16"/>
            <p:cNvSpPr txBox="true"/>
            <p:nvPr/>
          </p:nvSpPr>
          <p:spPr>
            <a:xfrm>
              <a:off x="0" y="-47625"/>
              <a:ext cx="1784676" cy="1726520"/>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sp>
        <p:nvSpPr>
          <p:cNvPr name="TextBox 17" id="17"/>
          <p:cNvSpPr txBox="true"/>
          <p:nvPr/>
        </p:nvSpPr>
        <p:spPr>
          <a:xfrm rot="0">
            <a:off x="1808934" y="1161644"/>
            <a:ext cx="14786917" cy="699669"/>
          </a:xfrm>
          <a:prstGeom prst="rect">
            <a:avLst/>
          </a:prstGeom>
        </p:spPr>
        <p:txBody>
          <a:bodyPr anchor="t" rtlCol="false" tIns="0" lIns="0" bIns="0" rIns="0">
            <a:spAutoFit/>
          </a:bodyPr>
          <a:lstStyle/>
          <a:p>
            <a:pPr algn="ctr">
              <a:lnSpc>
                <a:spcPts val="5369"/>
              </a:lnSpc>
            </a:pPr>
            <a:r>
              <a:rPr lang="en-US" b="true" sz="5065" spc="506">
                <a:solidFill>
                  <a:srgbClr val="FFFFFF"/>
                </a:solidFill>
                <a:latin typeface="League Spartan"/>
                <a:ea typeface="League Spartan"/>
                <a:cs typeface="League Spartan"/>
                <a:sym typeface="League Spartan"/>
              </a:rPr>
              <a:t>BLOCKCHAIN IN VOTING SERVICES</a:t>
            </a:r>
          </a:p>
        </p:txBody>
      </p:sp>
      <p:sp>
        <p:nvSpPr>
          <p:cNvPr name="TextBox 18" id="18"/>
          <p:cNvSpPr txBox="true"/>
          <p:nvPr/>
        </p:nvSpPr>
        <p:spPr>
          <a:xfrm rot="0">
            <a:off x="16327843" y="9378307"/>
            <a:ext cx="3920315" cy="458082"/>
          </a:xfrm>
          <a:prstGeom prst="rect">
            <a:avLst/>
          </a:prstGeom>
        </p:spPr>
        <p:txBody>
          <a:bodyPr anchor="t" rtlCol="false" tIns="0" lIns="0" bIns="0" rIns="0">
            <a:spAutoFit/>
          </a:bodyPr>
          <a:lstStyle/>
          <a:p>
            <a:pPr algn="l">
              <a:lnSpc>
                <a:spcPts val="3626"/>
              </a:lnSpc>
              <a:spcBef>
                <a:spcPct val="0"/>
              </a:spcBef>
            </a:pPr>
            <a:r>
              <a:rPr lang="en-US" b="true" sz="2590">
                <a:solidFill>
                  <a:srgbClr val="FFFFFF"/>
                </a:solidFill>
                <a:latin typeface="Arimo Bold"/>
                <a:ea typeface="Arimo Bold"/>
                <a:cs typeface="Arimo Bold"/>
                <a:sym typeface="Arimo Bold"/>
              </a:rPr>
              <a:t>Upasana</a:t>
            </a:r>
          </a:p>
        </p:txBody>
      </p:sp>
      <p:sp>
        <p:nvSpPr>
          <p:cNvPr name="TextBox 19" id="19"/>
          <p:cNvSpPr txBox="true"/>
          <p:nvPr/>
        </p:nvSpPr>
        <p:spPr>
          <a:xfrm rot="0">
            <a:off x="1723063" y="3576492"/>
            <a:ext cx="6940150" cy="889753"/>
          </a:xfrm>
          <a:prstGeom prst="rect">
            <a:avLst/>
          </a:prstGeom>
        </p:spPr>
        <p:txBody>
          <a:bodyPr anchor="t" rtlCol="false" tIns="0" lIns="0" bIns="0" rIns="0">
            <a:spAutoFit/>
          </a:bodyPr>
          <a:lstStyle/>
          <a:p>
            <a:pPr algn="ctr">
              <a:lnSpc>
                <a:spcPts val="3437"/>
              </a:lnSpc>
            </a:pPr>
            <a:r>
              <a:rPr lang="en-US" b="true" sz="3243" spc="324">
                <a:solidFill>
                  <a:srgbClr val="FFFFFF"/>
                </a:solidFill>
                <a:latin typeface="Lora Bold"/>
                <a:ea typeface="Lora Bold"/>
                <a:cs typeface="Lora Bold"/>
                <a:sym typeface="Lora Bold"/>
              </a:rPr>
              <a:t>REMOTE VOTING CHAIN- POC (INDIA ELECTIONS)</a:t>
            </a:r>
          </a:p>
        </p:txBody>
      </p:sp>
      <p:sp>
        <p:nvSpPr>
          <p:cNvPr name="TextBox 20" id="20"/>
          <p:cNvSpPr txBox="true"/>
          <p:nvPr/>
        </p:nvSpPr>
        <p:spPr>
          <a:xfrm rot="0">
            <a:off x="2456904" y="4969316"/>
            <a:ext cx="5578805" cy="3527317"/>
          </a:xfrm>
          <a:prstGeom prst="rect">
            <a:avLst/>
          </a:prstGeom>
        </p:spPr>
        <p:txBody>
          <a:bodyPr anchor="t" rtlCol="false" tIns="0" lIns="0" bIns="0" rIns="0">
            <a:spAutoFit/>
          </a:bodyPr>
          <a:lstStyle/>
          <a:p>
            <a:pPr algn="l">
              <a:lnSpc>
                <a:spcPts val="4030"/>
              </a:lnSpc>
              <a:spcBef>
                <a:spcPct val="0"/>
              </a:spcBef>
            </a:pPr>
            <a:r>
              <a:rPr lang="en-US" b="true" sz="2879">
                <a:solidFill>
                  <a:srgbClr val="FFFFFF"/>
                </a:solidFill>
                <a:latin typeface="Lora Bold"/>
                <a:ea typeface="Lora Bold"/>
                <a:cs typeface="Lora Bold"/>
                <a:sym typeface="Lora Bold"/>
              </a:rPr>
              <a:t>The Remote Voting System is a Blockchain based voting distributed system developed by the National Informatics Centre, under the Ministry of Electronics &amp; Information Technology, Govt of India</a:t>
            </a:r>
          </a:p>
        </p:txBody>
      </p:sp>
      <p:sp>
        <p:nvSpPr>
          <p:cNvPr name="TextBox 21" id="21"/>
          <p:cNvSpPr txBox="true"/>
          <p:nvPr/>
        </p:nvSpPr>
        <p:spPr>
          <a:xfrm rot="0">
            <a:off x="9276025" y="3780321"/>
            <a:ext cx="6940150" cy="491620"/>
          </a:xfrm>
          <a:prstGeom prst="rect">
            <a:avLst/>
          </a:prstGeom>
        </p:spPr>
        <p:txBody>
          <a:bodyPr anchor="t" rtlCol="false" tIns="0" lIns="0" bIns="0" rIns="0">
            <a:spAutoFit/>
          </a:bodyPr>
          <a:lstStyle/>
          <a:p>
            <a:pPr algn="ctr">
              <a:lnSpc>
                <a:spcPts val="3755"/>
              </a:lnSpc>
            </a:pPr>
            <a:r>
              <a:rPr lang="en-US" b="true" sz="3543" spc="354">
                <a:solidFill>
                  <a:srgbClr val="FFFFFF"/>
                </a:solidFill>
                <a:latin typeface="Lora Bold"/>
                <a:ea typeface="Lora Bold"/>
                <a:cs typeface="Lora Bold"/>
                <a:sym typeface="Lora Bold"/>
              </a:rPr>
              <a:t>VOATZ (U.S ELECTIONS)</a:t>
            </a:r>
          </a:p>
        </p:txBody>
      </p:sp>
      <p:sp>
        <p:nvSpPr>
          <p:cNvPr name="TextBox 22" id="22"/>
          <p:cNvSpPr txBox="true"/>
          <p:nvPr/>
        </p:nvSpPr>
        <p:spPr>
          <a:xfrm rot="0">
            <a:off x="9986346" y="4926438"/>
            <a:ext cx="6034706" cy="4331862"/>
          </a:xfrm>
          <a:prstGeom prst="rect">
            <a:avLst/>
          </a:prstGeom>
        </p:spPr>
        <p:txBody>
          <a:bodyPr anchor="t" rtlCol="false" tIns="0" lIns="0" bIns="0" rIns="0">
            <a:spAutoFit/>
          </a:bodyPr>
          <a:lstStyle/>
          <a:p>
            <a:pPr algn="l">
              <a:lnSpc>
                <a:spcPts val="4310"/>
              </a:lnSpc>
            </a:pPr>
            <a:r>
              <a:rPr lang="en-US" sz="3079" b="true">
                <a:solidFill>
                  <a:srgbClr val="FFFFFF"/>
                </a:solidFill>
                <a:latin typeface="Lora Bold"/>
                <a:ea typeface="Lora Bold"/>
                <a:cs typeface="Lora Bold"/>
                <a:sym typeface="Lora Bold"/>
              </a:rPr>
              <a:t>In 2018, The West Virgina Government initiated the nation’s first mobile voting application Voatz for the UOCAVA (The Uniformed and Overseas Citizens Absentee Voting Act) voters. </a:t>
            </a:r>
          </a:p>
          <a:p>
            <a:pPr algn="l">
              <a:lnSpc>
                <a:spcPts val="4310"/>
              </a:lnSpc>
              <a:spcBef>
                <a:spcPct val="0"/>
              </a:spcBef>
            </a:pPr>
          </a:p>
        </p:txBody>
      </p:sp>
      <p:sp>
        <p:nvSpPr>
          <p:cNvPr name="TextBox 23" id="23"/>
          <p:cNvSpPr txBox="true"/>
          <p:nvPr/>
        </p:nvSpPr>
        <p:spPr>
          <a:xfrm rot="0">
            <a:off x="299119" y="9464003"/>
            <a:ext cx="487204"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15</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537459" y="-1299795"/>
            <a:ext cx="2891099" cy="5555874"/>
          </a:xfrm>
          <a:custGeom>
            <a:avLst/>
            <a:gdLst/>
            <a:ahLst/>
            <a:cxnLst/>
            <a:rect r="r" b="b" t="t" l="l"/>
            <a:pathLst>
              <a:path h="5555874" w="2891099">
                <a:moveTo>
                  <a:pt x="0" y="0"/>
                </a:moveTo>
                <a:lnTo>
                  <a:pt x="2891098" y="0"/>
                </a:lnTo>
                <a:lnTo>
                  <a:pt x="2891098" y="5555873"/>
                </a:lnTo>
                <a:lnTo>
                  <a:pt x="0" y="5555873"/>
                </a:lnTo>
                <a:lnTo>
                  <a:pt x="0" y="0"/>
                </a:lnTo>
                <a:close/>
              </a:path>
            </a:pathLst>
          </a:custGeom>
          <a:blipFill>
            <a:blip r:embed="rId2"/>
            <a:stretch>
              <a:fillRect l="0" t="0" r="0" b="0"/>
            </a:stretch>
          </a:blipFill>
        </p:spPr>
      </p:sp>
      <p:sp>
        <p:nvSpPr>
          <p:cNvPr name="Freeform 3" id="3"/>
          <p:cNvSpPr/>
          <p:nvPr/>
        </p:nvSpPr>
        <p:spPr>
          <a:xfrm flipH="false" flipV="false" rot="0">
            <a:off x="0" y="0"/>
            <a:ext cx="1750541" cy="1577064"/>
          </a:xfrm>
          <a:custGeom>
            <a:avLst/>
            <a:gdLst/>
            <a:ahLst/>
            <a:cxnLst/>
            <a:rect r="r" b="b" t="t" l="l"/>
            <a:pathLst>
              <a:path h="1577064" w="1750541">
                <a:moveTo>
                  <a:pt x="0" y="0"/>
                </a:moveTo>
                <a:lnTo>
                  <a:pt x="1750541" y="0"/>
                </a:lnTo>
                <a:lnTo>
                  <a:pt x="1750541" y="1577064"/>
                </a:lnTo>
                <a:lnTo>
                  <a:pt x="0" y="1577064"/>
                </a:lnTo>
                <a:lnTo>
                  <a:pt x="0" y="0"/>
                </a:lnTo>
                <a:close/>
              </a:path>
            </a:pathLst>
          </a:custGeom>
          <a:blipFill>
            <a:blip r:embed="rId3"/>
            <a:stretch>
              <a:fillRect l="0" t="0" r="0" b="0"/>
            </a:stretch>
          </a:blipFill>
        </p:spPr>
      </p:sp>
      <p:sp>
        <p:nvSpPr>
          <p:cNvPr name="Freeform 4" id="4"/>
          <p:cNvSpPr/>
          <p:nvPr/>
        </p:nvSpPr>
        <p:spPr>
          <a:xfrm flipH="true" flipV="false" rot="0">
            <a:off x="-1600878" y="2961645"/>
            <a:ext cx="2891099" cy="5555874"/>
          </a:xfrm>
          <a:custGeom>
            <a:avLst/>
            <a:gdLst/>
            <a:ahLst/>
            <a:cxnLst/>
            <a:rect r="r" b="b" t="t" l="l"/>
            <a:pathLst>
              <a:path h="5555874" w="2891099">
                <a:moveTo>
                  <a:pt x="2891098" y="0"/>
                </a:moveTo>
                <a:lnTo>
                  <a:pt x="0" y="0"/>
                </a:lnTo>
                <a:lnTo>
                  <a:pt x="0" y="5555874"/>
                </a:lnTo>
                <a:lnTo>
                  <a:pt x="2891098" y="5555874"/>
                </a:lnTo>
                <a:lnTo>
                  <a:pt x="2891098" y="0"/>
                </a:lnTo>
                <a:close/>
              </a:path>
            </a:pathLst>
          </a:custGeom>
          <a:blipFill>
            <a:blip r:embed="rId2"/>
            <a:stretch>
              <a:fillRect l="0" t="0" r="0" b="0"/>
            </a:stretch>
          </a:blipFill>
        </p:spPr>
      </p:sp>
      <p:grpSp>
        <p:nvGrpSpPr>
          <p:cNvPr name="Group 5" id="5"/>
          <p:cNvGrpSpPr/>
          <p:nvPr/>
        </p:nvGrpSpPr>
        <p:grpSpPr>
          <a:xfrm rot="0">
            <a:off x="9986346" y="2480244"/>
            <a:ext cx="6551112" cy="6037275"/>
            <a:chOff x="0" y="0"/>
            <a:chExt cx="1725396" cy="1590064"/>
          </a:xfrm>
        </p:grpSpPr>
        <p:sp>
          <p:nvSpPr>
            <p:cNvPr name="Freeform 6" id="6"/>
            <p:cNvSpPr/>
            <p:nvPr/>
          </p:nvSpPr>
          <p:spPr>
            <a:xfrm flipH="false" flipV="false" rot="0">
              <a:off x="0" y="0"/>
              <a:ext cx="1725396" cy="1590064"/>
            </a:xfrm>
            <a:custGeom>
              <a:avLst/>
              <a:gdLst/>
              <a:ahLst/>
              <a:cxnLst/>
              <a:rect r="r" b="b" t="t" l="l"/>
              <a:pathLst>
                <a:path h="1590064" w="1725396">
                  <a:moveTo>
                    <a:pt x="0" y="0"/>
                  </a:moveTo>
                  <a:lnTo>
                    <a:pt x="1725396" y="0"/>
                  </a:lnTo>
                  <a:lnTo>
                    <a:pt x="1725396" y="1590064"/>
                  </a:lnTo>
                  <a:lnTo>
                    <a:pt x="0" y="1590064"/>
                  </a:lnTo>
                  <a:close/>
                </a:path>
              </a:pathLst>
            </a:custGeom>
            <a:solidFill>
              <a:srgbClr val="145DA0"/>
            </a:solidFill>
          </p:spPr>
        </p:sp>
        <p:sp>
          <p:nvSpPr>
            <p:cNvPr name="TextBox 7" id="7"/>
            <p:cNvSpPr txBox="true"/>
            <p:nvPr/>
          </p:nvSpPr>
          <p:spPr>
            <a:xfrm>
              <a:off x="0" y="-47625"/>
              <a:ext cx="1725396" cy="1637689"/>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grpSp>
        <p:nvGrpSpPr>
          <p:cNvPr name="Group 8" id="8"/>
          <p:cNvGrpSpPr/>
          <p:nvPr/>
        </p:nvGrpSpPr>
        <p:grpSpPr>
          <a:xfrm rot="0">
            <a:off x="2403630" y="2480244"/>
            <a:ext cx="6551112" cy="6037275"/>
            <a:chOff x="0" y="0"/>
            <a:chExt cx="1725396" cy="1590064"/>
          </a:xfrm>
        </p:grpSpPr>
        <p:sp>
          <p:nvSpPr>
            <p:cNvPr name="Freeform 9" id="9"/>
            <p:cNvSpPr/>
            <p:nvPr/>
          </p:nvSpPr>
          <p:spPr>
            <a:xfrm flipH="false" flipV="false" rot="0">
              <a:off x="0" y="0"/>
              <a:ext cx="1725396" cy="1590064"/>
            </a:xfrm>
            <a:custGeom>
              <a:avLst/>
              <a:gdLst/>
              <a:ahLst/>
              <a:cxnLst/>
              <a:rect r="r" b="b" t="t" l="l"/>
              <a:pathLst>
                <a:path h="1590064" w="1725396">
                  <a:moveTo>
                    <a:pt x="0" y="0"/>
                  </a:moveTo>
                  <a:lnTo>
                    <a:pt x="1725396" y="0"/>
                  </a:lnTo>
                  <a:lnTo>
                    <a:pt x="1725396" y="1590064"/>
                  </a:lnTo>
                  <a:lnTo>
                    <a:pt x="0" y="1590064"/>
                  </a:lnTo>
                  <a:close/>
                </a:path>
              </a:pathLst>
            </a:custGeom>
            <a:solidFill>
              <a:srgbClr val="145DA0"/>
            </a:solidFill>
          </p:spPr>
        </p:sp>
        <p:sp>
          <p:nvSpPr>
            <p:cNvPr name="TextBox 10" id="10"/>
            <p:cNvSpPr txBox="true"/>
            <p:nvPr/>
          </p:nvSpPr>
          <p:spPr>
            <a:xfrm>
              <a:off x="0" y="-47625"/>
              <a:ext cx="1725396" cy="1637689"/>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grpSp>
        <p:nvGrpSpPr>
          <p:cNvPr name="Group 11" id="11"/>
          <p:cNvGrpSpPr/>
          <p:nvPr/>
        </p:nvGrpSpPr>
        <p:grpSpPr>
          <a:xfrm rot="0">
            <a:off x="1750541" y="2961645"/>
            <a:ext cx="6776193" cy="6374555"/>
            <a:chOff x="0" y="0"/>
            <a:chExt cx="1784676" cy="1678895"/>
          </a:xfrm>
        </p:grpSpPr>
        <p:sp>
          <p:nvSpPr>
            <p:cNvPr name="Freeform 12" id="12"/>
            <p:cNvSpPr/>
            <p:nvPr/>
          </p:nvSpPr>
          <p:spPr>
            <a:xfrm flipH="false" flipV="false" rot="0">
              <a:off x="0" y="0"/>
              <a:ext cx="1784677" cy="1678895"/>
            </a:xfrm>
            <a:custGeom>
              <a:avLst/>
              <a:gdLst/>
              <a:ahLst/>
              <a:cxnLst/>
              <a:rect r="r" b="b" t="t" l="l"/>
              <a:pathLst>
                <a:path h="1678895" w="1784677">
                  <a:moveTo>
                    <a:pt x="0" y="0"/>
                  </a:moveTo>
                  <a:lnTo>
                    <a:pt x="1784677" y="0"/>
                  </a:lnTo>
                  <a:lnTo>
                    <a:pt x="1784677" y="1678895"/>
                  </a:lnTo>
                  <a:lnTo>
                    <a:pt x="0" y="1678895"/>
                  </a:lnTo>
                  <a:close/>
                </a:path>
              </a:pathLst>
            </a:custGeom>
            <a:gradFill rotWithShape="true">
              <a:gsLst>
                <a:gs pos="0">
                  <a:srgbClr val="0077B2">
                    <a:alpha val="100000"/>
                  </a:srgbClr>
                </a:gs>
                <a:gs pos="100000">
                  <a:srgbClr val="598EC8">
                    <a:alpha val="100000"/>
                  </a:srgbClr>
                </a:gs>
              </a:gsLst>
              <a:path path="circle">
                <a:fillToRect l="0" r="100000" t="0" b="100000"/>
              </a:path>
              <a:tileRect r="0" l="-100000" b="0" t="-100000"/>
            </a:gradFill>
          </p:spPr>
        </p:sp>
        <p:sp>
          <p:nvSpPr>
            <p:cNvPr name="TextBox 13" id="13"/>
            <p:cNvSpPr txBox="true"/>
            <p:nvPr/>
          </p:nvSpPr>
          <p:spPr>
            <a:xfrm>
              <a:off x="0" y="-47625"/>
              <a:ext cx="1784676" cy="1726520"/>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grpSp>
        <p:nvGrpSpPr>
          <p:cNvPr name="Group 14" id="14"/>
          <p:cNvGrpSpPr/>
          <p:nvPr/>
        </p:nvGrpSpPr>
        <p:grpSpPr>
          <a:xfrm rot="0">
            <a:off x="9358004" y="2961645"/>
            <a:ext cx="6776193" cy="6374555"/>
            <a:chOff x="0" y="0"/>
            <a:chExt cx="1784676" cy="1678895"/>
          </a:xfrm>
        </p:grpSpPr>
        <p:sp>
          <p:nvSpPr>
            <p:cNvPr name="Freeform 15" id="15"/>
            <p:cNvSpPr/>
            <p:nvPr/>
          </p:nvSpPr>
          <p:spPr>
            <a:xfrm flipH="false" flipV="false" rot="0">
              <a:off x="0" y="0"/>
              <a:ext cx="1784677" cy="1678895"/>
            </a:xfrm>
            <a:custGeom>
              <a:avLst/>
              <a:gdLst/>
              <a:ahLst/>
              <a:cxnLst/>
              <a:rect r="r" b="b" t="t" l="l"/>
              <a:pathLst>
                <a:path h="1678895" w="1784677">
                  <a:moveTo>
                    <a:pt x="0" y="0"/>
                  </a:moveTo>
                  <a:lnTo>
                    <a:pt x="1784677" y="0"/>
                  </a:lnTo>
                  <a:lnTo>
                    <a:pt x="1784677" y="1678895"/>
                  </a:lnTo>
                  <a:lnTo>
                    <a:pt x="0" y="1678895"/>
                  </a:lnTo>
                  <a:close/>
                </a:path>
              </a:pathLst>
            </a:custGeom>
            <a:gradFill rotWithShape="true">
              <a:gsLst>
                <a:gs pos="0">
                  <a:srgbClr val="0077B2">
                    <a:alpha val="100000"/>
                  </a:srgbClr>
                </a:gs>
                <a:gs pos="100000">
                  <a:srgbClr val="598EC8">
                    <a:alpha val="100000"/>
                  </a:srgbClr>
                </a:gs>
              </a:gsLst>
              <a:path path="circle">
                <a:fillToRect l="0" r="100000" t="0" b="100000"/>
              </a:path>
              <a:tileRect r="0" l="-100000" b="0" t="-100000"/>
            </a:gradFill>
          </p:spPr>
        </p:sp>
        <p:sp>
          <p:nvSpPr>
            <p:cNvPr name="TextBox 16" id="16"/>
            <p:cNvSpPr txBox="true"/>
            <p:nvPr/>
          </p:nvSpPr>
          <p:spPr>
            <a:xfrm>
              <a:off x="0" y="-47625"/>
              <a:ext cx="1784676" cy="1726520"/>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 </a:t>
              </a:r>
            </a:p>
          </p:txBody>
        </p:sp>
      </p:grpSp>
      <p:sp>
        <p:nvSpPr>
          <p:cNvPr name="TextBox 17" id="17"/>
          <p:cNvSpPr txBox="true"/>
          <p:nvPr/>
        </p:nvSpPr>
        <p:spPr>
          <a:xfrm rot="0">
            <a:off x="1750541" y="805434"/>
            <a:ext cx="14786917" cy="1355116"/>
          </a:xfrm>
          <a:prstGeom prst="rect">
            <a:avLst/>
          </a:prstGeom>
        </p:spPr>
        <p:txBody>
          <a:bodyPr anchor="t" rtlCol="false" tIns="0" lIns="0" bIns="0" rIns="0">
            <a:spAutoFit/>
          </a:bodyPr>
          <a:lstStyle/>
          <a:p>
            <a:pPr algn="ctr">
              <a:lnSpc>
                <a:spcPts val="5263"/>
              </a:lnSpc>
            </a:pPr>
            <a:r>
              <a:rPr lang="en-US" b="true" sz="4965" spc="496">
                <a:solidFill>
                  <a:srgbClr val="FFFFFF"/>
                </a:solidFill>
                <a:latin typeface="League Spartan"/>
                <a:ea typeface="League Spartan"/>
                <a:cs typeface="League Spartan"/>
                <a:sym typeface="League Spartan"/>
              </a:rPr>
              <a:t>BLOCKCHAIN IN IDENTITY VERIFICATION &amp; MANAGEMENT</a:t>
            </a:r>
          </a:p>
        </p:txBody>
      </p:sp>
      <p:sp>
        <p:nvSpPr>
          <p:cNvPr name="TextBox 18" id="18"/>
          <p:cNvSpPr txBox="true"/>
          <p:nvPr/>
        </p:nvSpPr>
        <p:spPr>
          <a:xfrm rot="0">
            <a:off x="16327843" y="9378307"/>
            <a:ext cx="3920315" cy="458082"/>
          </a:xfrm>
          <a:prstGeom prst="rect">
            <a:avLst/>
          </a:prstGeom>
        </p:spPr>
        <p:txBody>
          <a:bodyPr anchor="t" rtlCol="false" tIns="0" lIns="0" bIns="0" rIns="0">
            <a:spAutoFit/>
          </a:bodyPr>
          <a:lstStyle/>
          <a:p>
            <a:pPr algn="l">
              <a:lnSpc>
                <a:spcPts val="3626"/>
              </a:lnSpc>
              <a:spcBef>
                <a:spcPct val="0"/>
              </a:spcBef>
            </a:pPr>
            <a:r>
              <a:rPr lang="en-US" b="true" sz="2590">
                <a:solidFill>
                  <a:srgbClr val="FFFFFF"/>
                </a:solidFill>
                <a:latin typeface="Arimo Bold"/>
                <a:ea typeface="Arimo Bold"/>
                <a:cs typeface="Arimo Bold"/>
                <a:sym typeface="Arimo Bold"/>
              </a:rPr>
              <a:t>Upasana</a:t>
            </a:r>
          </a:p>
        </p:txBody>
      </p:sp>
      <p:sp>
        <p:nvSpPr>
          <p:cNvPr name="TextBox 19" id="19"/>
          <p:cNvSpPr txBox="true"/>
          <p:nvPr/>
        </p:nvSpPr>
        <p:spPr>
          <a:xfrm rot="0">
            <a:off x="1290220" y="3542425"/>
            <a:ext cx="6988865" cy="459894"/>
          </a:xfrm>
          <a:prstGeom prst="rect">
            <a:avLst/>
          </a:prstGeom>
        </p:spPr>
        <p:txBody>
          <a:bodyPr anchor="t" rtlCol="false" tIns="0" lIns="0" bIns="0" rIns="0">
            <a:spAutoFit/>
          </a:bodyPr>
          <a:lstStyle/>
          <a:p>
            <a:pPr algn="ctr">
              <a:lnSpc>
                <a:spcPts val="3567"/>
              </a:lnSpc>
            </a:pPr>
            <a:r>
              <a:rPr lang="en-US" b="true" sz="3365" spc="336">
                <a:solidFill>
                  <a:srgbClr val="FFFFFF"/>
                </a:solidFill>
                <a:latin typeface="Lora Bold"/>
                <a:ea typeface="Lora Bold"/>
                <a:cs typeface="Lora Bold"/>
                <a:sym typeface="Lora Bold"/>
              </a:rPr>
              <a:t>CIVIC</a:t>
            </a:r>
          </a:p>
        </p:txBody>
      </p:sp>
      <p:sp>
        <p:nvSpPr>
          <p:cNvPr name="TextBox 20" id="20"/>
          <p:cNvSpPr txBox="true"/>
          <p:nvPr/>
        </p:nvSpPr>
        <p:spPr>
          <a:xfrm rot="0">
            <a:off x="2399728" y="4198928"/>
            <a:ext cx="5879357" cy="4780797"/>
          </a:xfrm>
          <a:prstGeom prst="rect">
            <a:avLst/>
          </a:prstGeom>
        </p:spPr>
        <p:txBody>
          <a:bodyPr anchor="t" rtlCol="false" tIns="0" lIns="0" bIns="0" rIns="0">
            <a:spAutoFit/>
          </a:bodyPr>
          <a:lstStyle/>
          <a:p>
            <a:pPr algn="l">
              <a:lnSpc>
                <a:spcPts val="4241"/>
              </a:lnSpc>
            </a:pPr>
            <a:r>
              <a:rPr lang="en-US" sz="3029" b="true">
                <a:solidFill>
                  <a:srgbClr val="FFFFFF"/>
                </a:solidFill>
                <a:latin typeface="Lora Bold"/>
                <a:ea typeface="Lora Bold"/>
                <a:cs typeface="Lora Bold"/>
                <a:sym typeface="Lora Bold"/>
              </a:rPr>
              <a:t>Civic is a blockchain based tokenized identity management solution for the verifiable web empowering people to privately manage their identities across chains with an on-chain representation of their identity.</a:t>
            </a:r>
          </a:p>
          <a:p>
            <a:pPr algn="l">
              <a:lnSpc>
                <a:spcPts val="4241"/>
              </a:lnSpc>
              <a:spcBef>
                <a:spcPct val="0"/>
              </a:spcBef>
            </a:pPr>
          </a:p>
        </p:txBody>
      </p:sp>
      <p:sp>
        <p:nvSpPr>
          <p:cNvPr name="TextBox 21" id="21"/>
          <p:cNvSpPr txBox="true"/>
          <p:nvPr/>
        </p:nvSpPr>
        <p:spPr>
          <a:xfrm rot="0">
            <a:off x="288999" y="9464003"/>
            <a:ext cx="507444"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16</a:t>
            </a:r>
          </a:p>
        </p:txBody>
      </p:sp>
      <p:sp>
        <p:nvSpPr>
          <p:cNvPr name="TextBox 22" id="22"/>
          <p:cNvSpPr txBox="true"/>
          <p:nvPr/>
        </p:nvSpPr>
        <p:spPr>
          <a:xfrm rot="0">
            <a:off x="9986346" y="4796749"/>
            <a:ext cx="5879357" cy="2647197"/>
          </a:xfrm>
          <a:prstGeom prst="rect">
            <a:avLst/>
          </a:prstGeom>
        </p:spPr>
        <p:txBody>
          <a:bodyPr anchor="t" rtlCol="false" tIns="0" lIns="0" bIns="0" rIns="0">
            <a:spAutoFit/>
          </a:bodyPr>
          <a:lstStyle/>
          <a:p>
            <a:pPr algn="l">
              <a:lnSpc>
                <a:spcPts val="4241"/>
              </a:lnSpc>
              <a:spcBef>
                <a:spcPct val="0"/>
              </a:spcBef>
            </a:pPr>
            <a:r>
              <a:rPr lang="en-US" b="true" sz="3029">
                <a:solidFill>
                  <a:srgbClr val="FFFFFF"/>
                </a:solidFill>
                <a:latin typeface="Lora Bold"/>
                <a:ea typeface="Lora Bold"/>
                <a:cs typeface="Lora Bold"/>
                <a:sym typeface="Lora Bold"/>
              </a:rPr>
              <a:t>Microsoft ION is an open, public, permissionless layer 2 decentralized identifier network that runs atop the bitcoin blockchain. </a:t>
            </a:r>
          </a:p>
        </p:txBody>
      </p:sp>
      <p:sp>
        <p:nvSpPr>
          <p:cNvPr name="TextBox 23" id="23"/>
          <p:cNvSpPr txBox="true"/>
          <p:nvPr/>
        </p:nvSpPr>
        <p:spPr>
          <a:xfrm rot="0">
            <a:off x="8954742" y="3796184"/>
            <a:ext cx="6988865" cy="907569"/>
          </a:xfrm>
          <a:prstGeom prst="rect">
            <a:avLst/>
          </a:prstGeom>
        </p:spPr>
        <p:txBody>
          <a:bodyPr anchor="t" rtlCol="false" tIns="0" lIns="0" bIns="0" rIns="0">
            <a:spAutoFit/>
          </a:bodyPr>
          <a:lstStyle/>
          <a:p>
            <a:pPr algn="ctr">
              <a:lnSpc>
                <a:spcPts val="3567"/>
              </a:lnSpc>
            </a:pPr>
            <a:r>
              <a:rPr lang="en-US" b="true" sz="3365" spc="336">
                <a:solidFill>
                  <a:srgbClr val="FFFFFF"/>
                </a:solidFill>
                <a:latin typeface="Lora Bold"/>
                <a:ea typeface="Lora Bold"/>
                <a:cs typeface="Lora Bold"/>
                <a:sym typeface="Lora Bold"/>
              </a:rPr>
              <a:t>MICROSOFT ION</a:t>
            </a:r>
          </a:p>
          <a:p>
            <a:pPr algn="ctr">
              <a:lnSpc>
                <a:spcPts val="3567"/>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539588"/>
            <a:ext cx="18288000" cy="7229439"/>
          </a:xfrm>
          <a:custGeom>
            <a:avLst/>
            <a:gdLst/>
            <a:ahLst/>
            <a:cxnLst/>
            <a:rect r="r" b="b" t="t" l="l"/>
            <a:pathLst>
              <a:path h="7229439" w="18288000">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l="0" t="-42120" r="0" b="0"/>
            </a:stretch>
          </a:blipFill>
        </p:spPr>
      </p:sp>
      <p:grpSp>
        <p:nvGrpSpPr>
          <p:cNvPr name="Group 3" id="3"/>
          <p:cNvGrpSpPr/>
          <p:nvPr/>
        </p:nvGrpSpPr>
        <p:grpSpPr>
          <a:xfrm rot="0">
            <a:off x="13998769" y="3127477"/>
            <a:ext cx="3904768" cy="4035465"/>
            <a:chOff x="0" y="0"/>
            <a:chExt cx="6362700" cy="6575666"/>
          </a:xfrm>
        </p:grpSpPr>
        <p:sp>
          <p:nvSpPr>
            <p:cNvPr name="Freeform 4" id="4"/>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4"/>
              <a:stretch>
                <a:fillRect l="0" t="-19328" r="0" b="-19328"/>
              </a:stretch>
            </a:blipFill>
          </p:spPr>
        </p:sp>
      </p:grpSp>
      <p:grpSp>
        <p:nvGrpSpPr>
          <p:cNvPr name="Group 5" id="5"/>
          <p:cNvGrpSpPr/>
          <p:nvPr/>
        </p:nvGrpSpPr>
        <p:grpSpPr>
          <a:xfrm rot="0">
            <a:off x="285298" y="3126694"/>
            <a:ext cx="3904768" cy="4035465"/>
            <a:chOff x="0" y="0"/>
            <a:chExt cx="6362700" cy="6575666"/>
          </a:xfrm>
        </p:grpSpPr>
        <p:sp>
          <p:nvSpPr>
            <p:cNvPr name="Freeform 6" id="6"/>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5"/>
              <a:stretch>
                <a:fillRect l="0" t="-38187" r="-7336" b="-46441"/>
              </a:stretch>
            </a:blipFill>
          </p:spPr>
        </p:sp>
      </p:grpSp>
      <p:grpSp>
        <p:nvGrpSpPr>
          <p:cNvPr name="Group 7" id="7"/>
          <p:cNvGrpSpPr/>
          <p:nvPr/>
        </p:nvGrpSpPr>
        <p:grpSpPr>
          <a:xfrm rot="0">
            <a:off x="9852207" y="7368159"/>
            <a:ext cx="3054854" cy="1537716"/>
            <a:chOff x="0" y="0"/>
            <a:chExt cx="4528642" cy="2279574"/>
          </a:xfrm>
        </p:grpSpPr>
        <p:sp>
          <p:nvSpPr>
            <p:cNvPr name="Freeform 8" id="8"/>
            <p:cNvSpPr/>
            <p:nvPr/>
          </p:nvSpPr>
          <p:spPr>
            <a:xfrm flipH="false" flipV="false" rot="0">
              <a:off x="0" y="0"/>
              <a:ext cx="4528641" cy="2279574"/>
            </a:xfrm>
            <a:custGeom>
              <a:avLst/>
              <a:gdLst/>
              <a:ahLst/>
              <a:cxnLst/>
              <a:rect r="r" b="b" t="t" l="l"/>
              <a:pathLst>
                <a:path h="2279574" w="4528641">
                  <a:moveTo>
                    <a:pt x="76029" y="0"/>
                  </a:moveTo>
                  <a:lnTo>
                    <a:pt x="4452612" y="0"/>
                  </a:lnTo>
                  <a:cubicBezTo>
                    <a:pt x="4494602" y="0"/>
                    <a:pt x="4528641" y="34039"/>
                    <a:pt x="4528641" y="76029"/>
                  </a:cubicBezTo>
                  <a:lnTo>
                    <a:pt x="4528641" y="2203545"/>
                  </a:lnTo>
                  <a:cubicBezTo>
                    <a:pt x="4528641" y="2223709"/>
                    <a:pt x="4520631" y="2243047"/>
                    <a:pt x="4506373" y="2257305"/>
                  </a:cubicBezTo>
                  <a:cubicBezTo>
                    <a:pt x="4492115" y="2271563"/>
                    <a:pt x="4472777" y="2279574"/>
                    <a:pt x="4452612" y="2279574"/>
                  </a:cubicBezTo>
                  <a:lnTo>
                    <a:pt x="76029" y="2279574"/>
                  </a:lnTo>
                  <a:cubicBezTo>
                    <a:pt x="34039" y="2279574"/>
                    <a:pt x="0" y="2245534"/>
                    <a:pt x="0" y="2203545"/>
                  </a:cubicBezTo>
                  <a:lnTo>
                    <a:pt x="0" y="76029"/>
                  </a:lnTo>
                  <a:cubicBezTo>
                    <a:pt x="0" y="34039"/>
                    <a:pt x="34039" y="0"/>
                    <a:pt x="76029" y="0"/>
                  </a:cubicBezTo>
                  <a:close/>
                </a:path>
              </a:pathLst>
            </a:custGeom>
            <a:solidFill>
              <a:srgbClr val="F4F4F4"/>
            </a:solidFill>
            <a:ln w="38100" cap="rnd">
              <a:solidFill>
                <a:srgbClr val="000000"/>
              </a:solidFill>
              <a:prstDash val="solid"/>
              <a:round/>
            </a:ln>
          </p:spPr>
        </p:sp>
        <p:sp>
          <p:nvSpPr>
            <p:cNvPr name="TextBox 9" id="9"/>
            <p:cNvSpPr txBox="true"/>
            <p:nvPr/>
          </p:nvSpPr>
          <p:spPr>
            <a:xfrm>
              <a:off x="0" y="-76200"/>
              <a:ext cx="4528642" cy="2355774"/>
            </a:xfrm>
            <a:prstGeom prst="rect">
              <a:avLst/>
            </a:prstGeom>
          </p:spPr>
          <p:txBody>
            <a:bodyPr anchor="ctr" rtlCol="false" tIns="254000" lIns="254000" bIns="254000" rIns="254000"/>
            <a:lstStyle/>
            <a:p>
              <a:pPr algn="ctr">
                <a:lnSpc>
                  <a:spcPts val="4200"/>
                </a:lnSpc>
              </a:pPr>
              <a:r>
                <a:rPr lang="en-US" sz="3000">
                  <a:solidFill>
                    <a:srgbClr val="2A2E3A"/>
                  </a:solidFill>
                  <a:latin typeface="Helios"/>
                  <a:ea typeface="Helios"/>
                  <a:cs typeface="Helios"/>
                  <a:sym typeface="Helios"/>
                </a:rPr>
                <a:t>Harsh Pandey</a:t>
              </a:r>
            </a:p>
            <a:p>
              <a:pPr algn="ctr">
                <a:lnSpc>
                  <a:spcPts val="4200"/>
                </a:lnSpc>
              </a:pPr>
              <a:r>
                <a:rPr lang="en-US" sz="3000">
                  <a:solidFill>
                    <a:srgbClr val="2A2E3A"/>
                  </a:solidFill>
                  <a:latin typeface="Helios"/>
                  <a:ea typeface="Helios"/>
                  <a:cs typeface="Helios"/>
                  <a:sym typeface="Helios"/>
                </a:rPr>
                <a:t>MDB23019</a:t>
              </a:r>
            </a:p>
          </p:txBody>
        </p:sp>
      </p:grpSp>
      <p:grpSp>
        <p:nvGrpSpPr>
          <p:cNvPr name="Group 10" id="10"/>
          <p:cNvGrpSpPr/>
          <p:nvPr/>
        </p:nvGrpSpPr>
        <p:grpSpPr>
          <a:xfrm rot="0">
            <a:off x="9391830" y="3125768"/>
            <a:ext cx="3904768" cy="4035465"/>
            <a:chOff x="0" y="0"/>
            <a:chExt cx="6362700" cy="6575666"/>
          </a:xfrm>
        </p:grpSpPr>
        <p:sp>
          <p:nvSpPr>
            <p:cNvPr name="Freeform 11" id="11"/>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6"/>
              <a:stretch>
                <a:fillRect l="-80833" t="-111751" r="-71194" b="-112299"/>
              </a:stretch>
            </a:blipFill>
          </p:spPr>
        </p:sp>
      </p:grpSp>
      <p:sp>
        <p:nvSpPr>
          <p:cNvPr name="Freeform 12" id="12"/>
          <p:cNvSpPr/>
          <p:nvPr/>
        </p:nvSpPr>
        <p:spPr>
          <a:xfrm flipH="false" flipV="false" rot="0">
            <a:off x="4180542" y="9305925"/>
            <a:ext cx="658821" cy="593532"/>
          </a:xfrm>
          <a:custGeom>
            <a:avLst/>
            <a:gdLst/>
            <a:ahLst/>
            <a:cxnLst/>
            <a:rect r="r" b="b" t="t" l="l"/>
            <a:pathLst>
              <a:path h="593532" w="658821">
                <a:moveTo>
                  <a:pt x="0" y="0"/>
                </a:moveTo>
                <a:lnTo>
                  <a:pt x="658820" y="0"/>
                </a:lnTo>
                <a:lnTo>
                  <a:pt x="658820" y="593532"/>
                </a:lnTo>
                <a:lnTo>
                  <a:pt x="0" y="593532"/>
                </a:lnTo>
                <a:lnTo>
                  <a:pt x="0" y="0"/>
                </a:lnTo>
                <a:close/>
              </a:path>
            </a:pathLst>
          </a:custGeom>
          <a:blipFill>
            <a:blip r:embed="rId7"/>
            <a:stretch>
              <a:fillRect l="0" t="0" r="0" b="0"/>
            </a:stretch>
          </a:blipFill>
        </p:spPr>
      </p:sp>
      <p:grpSp>
        <p:nvGrpSpPr>
          <p:cNvPr name="Group 13" id="13"/>
          <p:cNvGrpSpPr/>
          <p:nvPr/>
        </p:nvGrpSpPr>
        <p:grpSpPr>
          <a:xfrm rot="0">
            <a:off x="5264319" y="7368159"/>
            <a:ext cx="3054854" cy="1537716"/>
            <a:chOff x="0" y="0"/>
            <a:chExt cx="4528642" cy="2279574"/>
          </a:xfrm>
        </p:grpSpPr>
        <p:sp>
          <p:nvSpPr>
            <p:cNvPr name="Freeform 14" id="14"/>
            <p:cNvSpPr/>
            <p:nvPr/>
          </p:nvSpPr>
          <p:spPr>
            <a:xfrm flipH="false" flipV="false" rot="0">
              <a:off x="0" y="0"/>
              <a:ext cx="4528641" cy="2279574"/>
            </a:xfrm>
            <a:custGeom>
              <a:avLst/>
              <a:gdLst/>
              <a:ahLst/>
              <a:cxnLst/>
              <a:rect r="r" b="b" t="t" l="l"/>
              <a:pathLst>
                <a:path h="2279574" w="4528641">
                  <a:moveTo>
                    <a:pt x="76029" y="0"/>
                  </a:moveTo>
                  <a:lnTo>
                    <a:pt x="4452612" y="0"/>
                  </a:lnTo>
                  <a:cubicBezTo>
                    <a:pt x="4494602" y="0"/>
                    <a:pt x="4528641" y="34039"/>
                    <a:pt x="4528641" y="76029"/>
                  </a:cubicBezTo>
                  <a:lnTo>
                    <a:pt x="4528641" y="2203545"/>
                  </a:lnTo>
                  <a:cubicBezTo>
                    <a:pt x="4528641" y="2223709"/>
                    <a:pt x="4520631" y="2243047"/>
                    <a:pt x="4506373" y="2257305"/>
                  </a:cubicBezTo>
                  <a:cubicBezTo>
                    <a:pt x="4492115" y="2271563"/>
                    <a:pt x="4472777" y="2279574"/>
                    <a:pt x="4452612" y="2279574"/>
                  </a:cubicBezTo>
                  <a:lnTo>
                    <a:pt x="76029" y="2279574"/>
                  </a:lnTo>
                  <a:cubicBezTo>
                    <a:pt x="34039" y="2279574"/>
                    <a:pt x="0" y="2245534"/>
                    <a:pt x="0" y="2203545"/>
                  </a:cubicBezTo>
                  <a:lnTo>
                    <a:pt x="0" y="76029"/>
                  </a:lnTo>
                  <a:cubicBezTo>
                    <a:pt x="0" y="34039"/>
                    <a:pt x="34039" y="0"/>
                    <a:pt x="76029" y="0"/>
                  </a:cubicBezTo>
                  <a:close/>
                </a:path>
              </a:pathLst>
            </a:custGeom>
            <a:solidFill>
              <a:srgbClr val="F4F4F4"/>
            </a:solidFill>
            <a:ln w="38100" cap="rnd">
              <a:solidFill>
                <a:srgbClr val="000000"/>
              </a:solidFill>
              <a:prstDash val="solid"/>
              <a:round/>
            </a:ln>
          </p:spPr>
        </p:sp>
        <p:sp>
          <p:nvSpPr>
            <p:cNvPr name="TextBox 15" id="15"/>
            <p:cNvSpPr txBox="true"/>
            <p:nvPr/>
          </p:nvSpPr>
          <p:spPr>
            <a:xfrm>
              <a:off x="0" y="-76200"/>
              <a:ext cx="4528642" cy="2355774"/>
            </a:xfrm>
            <a:prstGeom prst="rect">
              <a:avLst/>
            </a:prstGeom>
          </p:spPr>
          <p:txBody>
            <a:bodyPr anchor="ctr" rtlCol="false" tIns="254000" lIns="254000" bIns="254000" rIns="254000"/>
            <a:lstStyle/>
            <a:p>
              <a:pPr algn="ctr">
                <a:lnSpc>
                  <a:spcPts val="4200"/>
                </a:lnSpc>
              </a:pPr>
              <a:r>
                <a:rPr lang="en-US" sz="3000">
                  <a:solidFill>
                    <a:srgbClr val="2A2E3A"/>
                  </a:solidFill>
                  <a:latin typeface="Helios"/>
                  <a:ea typeface="Helios"/>
                  <a:cs typeface="Helios"/>
                  <a:sym typeface="Helios"/>
                </a:rPr>
                <a:t>Upasana Boro</a:t>
              </a:r>
            </a:p>
            <a:p>
              <a:pPr algn="ctr">
                <a:lnSpc>
                  <a:spcPts val="4200"/>
                </a:lnSpc>
              </a:pPr>
              <a:r>
                <a:rPr lang="en-US" sz="3000">
                  <a:solidFill>
                    <a:srgbClr val="2A2E3A"/>
                  </a:solidFill>
                  <a:latin typeface="Helios"/>
                  <a:ea typeface="Helios"/>
                  <a:cs typeface="Helios"/>
                  <a:sym typeface="Helios"/>
                </a:rPr>
                <a:t>MDB23017</a:t>
              </a:r>
            </a:p>
          </p:txBody>
        </p:sp>
      </p:grpSp>
      <p:grpSp>
        <p:nvGrpSpPr>
          <p:cNvPr name="Group 16" id="16"/>
          <p:cNvGrpSpPr/>
          <p:nvPr/>
        </p:nvGrpSpPr>
        <p:grpSpPr>
          <a:xfrm rot="0">
            <a:off x="4782212" y="3125768"/>
            <a:ext cx="3904768" cy="4035465"/>
            <a:chOff x="0" y="0"/>
            <a:chExt cx="6362700" cy="6575666"/>
          </a:xfrm>
        </p:grpSpPr>
        <p:sp>
          <p:nvSpPr>
            <p:cNvPr name="Freeform 17" id="17"/>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8"/>
              <a:stretch>
                <a:fillRect l="0" t="-45081" r="-1878" b="-68409"/>
              </a:stretch>
            </a:blipFill>
          </p:spPr>
        </p:sp>
      </p:grpSp>
      <p:grpSp>
        <p:nvGrpSpPr>
          <p:cNvPr name="Group 18" id="18"/>
          <p:cNvGrpSpPr/>
          <p:nvPr/>
        </p:nvGrpSpPr>
        <p:grpSpPr>
          <a:xfrm rot="0">
            <a:off x="675940" y="7368159"/>
            <a:ext cx="3054854" cy="1537716"/>
            <a:chOff x="0" y="0"/>
            <a:chExt cx="4528642" cy="2279574"/>
          </a:xfrm>
        </p:grpSpPr>
        <p:sp>
          <p:nvSpPr>
            <p:cNvPr name="Freeform 19" id="19"/>
            <p:cNvSpPr/>
            <p:nvPr/>
          </p:nvSpPr>
          <p:spPr>
            <a:xfrm flipH="false" flipV="false" rot="0">
              <a:off x="0" y="0"/>
              <a:ext cx="4528641" cy="2279574"/>
            </a:xfrm>
            <a:custGeom>
              <a:avLst/>
              <a:gdLst/>
              <a:ahLst/>
              <a:cxnLst/>
              <a:rect r="r" b="b" t="t" l="l"/>
              <a:pathLst>
                <a:path h="2279574" w="4528641">
                  <a:moveTo>
                    <a:pt x="76029" y="0"/>
                  </a:moveTo>
                  <a:lnTo>
                    <a:pt x="4452612" y="0"/>
                  </a:lnTo>
                  <a:cubicBezTo>
                    <a:pt x="4494602" y="0"/>
                    <a:pt x="4528641" y="34039"/>
                    <a:pt x="4528641" y="76029"/>
                  </a:cubicBezTo>
                  <a:lnTo>
                    <a:pt x="4528641" y="2203545"/>
                  </a:lnTo>
                  <a:cubicBezTo>
                    <a:pt x="4528641" y="2223709"/>
                    <a:pt x="4520631" y="2243047"/>
                    <a:pt x="4506373" y="2257305"/>
                  </a:cubicBezTo>
                  <a:cubicBezTo>
                    <a:pt x="4492115" y="2271563"/>
                    <a:pt x="4472777" y="2279574"/>
                    <a:pt x="4452612" y="2279574"/>
                  </a:cubicBezTo>
                  <a:lnTo>
                    <a:pt x="76029" y="2279574"/>
                  </a:lnTo>
                  <a:cubicBezTo>
                    <a:pt x="34039" y="2279574"/>
                    <a:pt x="0" y="2245534"/>
                    <a:pt x="0" y="2203545"/>
                  </a:cubicBezTo>
                  <a:lnTo>
                    <a:pt x="0" y="76029"/>
                  </a:lnTo>
                  <a:cubicBezTo>
                    <a:pt x="0" y="34039"/>
                    <a:pt x="34039" y="0"/>
                    <a:pt x="76029" y="0"/>
                  </a:cubicBezTo>
                  <a:close/>
                </a:path>
              </a:pathLst>
            </a:custGeom>
            <a:solidFill>
              <a:srgbClr val="F4F4F4"/>
            </a:solidFill>
            <a:ln w="38100" cap="rnd">
              <a:solidFill>
                <a:srgbClr val="000000"/>
              </a:solidFill>
              <a:prstDash val="solid"/>
              <a:round/>
            </a:ln>
          </p:spPr>
        </p:sp>
        <p:sp>
          <p:nvSpPr>
            <p:cNvPr name="TextBox 20" id="20"/>
            <p:cNvSpPr txBox="true"/>
            <p:nvPr/>
          </p:nvSpPr>
          <p:spPr>
            <a:xfrm>
              <a:off x="0" y="-76200"/>
              <a:ext cx="4528642" cy="2355774"/>
            </a:xfrm>
            <a:prstGeom prst="rect">
              <a:avLst/>
            </a:prstGeom>
          </p:spPr>
          <p:txBody>
            <a:bodyPr anchor="ctr" rtlCol="false" tIns="254000" lIns="254000" bIns="254000" rIns="254000"/>
            <a:lstStyle/>
            <a:p>
              <a:pPr algn="ctr">
                <a:lnSpc>
                  <a:spcPts val="4200"/>
                </a:lnSpc>
              </a:pPr>
              <a:r>
                <a:rPr lang="en-US" sz="3000">
                  <a:solidFill>
                    <a:srgbClr val="2A2E3A"/>
                  </a:solidFill>
                  <a:latin typeface="Helios"/>
                  <a:ea typeface="Helios"/>
                  <a:cs typeface="Helios"/>
                  <a:sym typeface="Helios"/>
                </a:rPr>
                <a:t>Sakshi Shukla</a:t>
              </a:r>
            </a:p>
            <a:p>
              <a:pPr algn="ctr">
                <a:lnSpc>
                  <a:spcPts val="4200"/>
                </a:lnSpc>
              </a:pPr>
              <a:r>
                <a:rPr lang="en-US" sz="3000">
                  <a:solidFill>
                    <a:srgbClr val="2A2E3A"/>
                  </a:solidFill>
                  <a:latin typeface="Helios"/>
                  <a:ea typeface="Helios"/>
                  <a:cs typeface="Helios"/>
                  <a:sym typeface="Helios"/>
                </a:rPr>
                <a:t>MDB23007</a:t>
              </a:r>
            </a:p>
          </p:txBody>
        </p:sp>
      </p:grpSp>
      <p:grpSp>
        <p:nvGrpSpPr>
          <p:cNvPr name="Group 21" id="21"/>
          <p:cNvGrpSpPr/>
          <p:nvPr/>
        </p:nvGrpSpPr>
        <p:grpSpPr>
          <a:xfrm rot="0">
            <a:off x="14440586" y="7368159"/>
            <a:ext cx="3054854" cy="1537716"/>
            <a:chOff x="0" y="0"/>
            <a:chExt cx="4528642" cy="2279574"/>
          </a:xfrm>
        </p:grpSpPr>
        <p:sp>
          <p:nvSpPr>
            <p:cNvPr name="Freeform 22" id="22"/>
            <p:cNvSpPr/>
            <p:nvPr/>
          </p:nvSpPr>
          <p:spPr>
            <a:xfrm flipH="false" flipV="false" rot="0">
              <a:off x="0" y="0"/>
              <a:ext cx="4528641" cy="2279574"/>
            </a:xfrm>
            <a:custGeom>
              <a:avLst/>
              <a:gdLst/>
              <a:ahLst/>
              <a:cxnLst/>
              <a:rect r="r" b="b" t="t" l="l"/>
              <a:pathLst>
                <a:path h="2279574" w="4528641">
                  <a:moveTo>
                    <a:pt x="76029" y="0"/>
                  </a:moveTo>
                  <a:lnTo>
                    <a:pt x="4452612" y="0"/>
                  </a:lnTo>
                  <a:cubicBezTo>
                    <a:pt x="4494602" y="0"/>
                    <a:pt x="4528641" y="34039"/>
                    <a:pt x="4528641" y="76029"/>
                  </a:cubicBezTo>
                  <a:lnTo>
                    <a:pt x="4528641" y="2203545"/>
                  </a:lnTo>
                  <a:cubicBezTo>
                    <a:pt x="4528641" y="2223709"/>
                    <a:pt x="4520631" y="2243047"/>
                    <a:pt x="4506373" y="2257305"/>
                  </a:cubicBezTo>
                  <a:cubicBezTo>
                    <a:pt x="4492115" y="2271563"/>
                    <a:pt x="4472777" y="2279574"/>
                    <a:pt x="4452612" y="2279574"/>
                  </a:cubicBezTo>
                  <a:lnTo>
                    <a:pt x="76029" y="2279574"/>
                  </a:lnTo>
                  <a:cubicBezTo>
                    <a:pt x="34039" y="2279574"/>
                    <a:pt x="0" y="2245534"/>
                    <a:pt x="0" y="2203545"/>
                  </a:cubicBezTo>
                  <a:lnTo>
                    <a:pt x="0" y="76029"/>
                  </a:lnTo>
                  <a:cubicBezTo>
                    <a:pt x="0" y="34039"/>
                    <a:pt x="34039" y="0"/>
                    <a:pt x="76029" y="0"/>
                  </a:cubicBezTo>
                  <a:close/>
                </a:path>
              </a:pathLst>
            </a:custGeom>
            <a:solidFill>
              <a:srgbClr val="F4F4F4"/>
            </a:solidFill>
            <a:ln w="38100" cap="rnd">
              <a:solidFill>
                <a:srgbClr val="000000"/>
              </a:solidFill>
              <a:prstDash val="solid"/>
              <a:round/>
            </a:ln>
          </p:spPr>
        </p:sp>
        <p:sp>
          <p:nvSpPr>
            <p:cNvPr name="TextBox 23" id="23"/>
            <p:cNvSpPr txBox="true"/>
            <p:nvPr/>
          </p:nvSpPr>
          <p:spPr>
            <a:xfrm>
              <a:off x="0" y="-76200"/>
              <a:ext cx="4528642" cy="2355774"/>
            </a:xfrm>
            <a:prstGeom prst="rect">
              <a:avLst/>
            </a:prstGeom>
          </p:spPr>
          <p:txBody>
            <a:bodyPr anchor="ctr" rtlCol="false" tIns="254000" lIns="254000" bIns="254000" rIns="254000"/>
            <a:lstStyle/>
            <a:p>
              <a:pPr algn="ctr">
                <a:lnSpc>
                  <a:spcPts val="4200"/>
                </a:lnSpc>
              </a:pPr>
              <a:r>
                <a:rPr lang="en-US" sz="3000">
                  <a:solidFill>
                    <a:srgbClr val="2A2E3A"/>
                  </a:solidFill>
                  <a:latin typeface="Helios"/>
                  <a:ea typeface="Helios"/>
                  <a:cs typeface="Helios"/>
                  <a:sym typeface="Helios"/>
                </a:rPr>
                <a:t>Priya Ranjan</a:t>
              </a:r>
            </a:p>
            <a:p>
              <a:pPr algn="ctr">
                <a:lnSpc>
                  <a:spcPts val="4200"/>
                </a:lnSpc>
              </a:pPr>
              <a:r>
                <a:rPr lang="en-US" sz="3000">
                  <a:solidFill>
                    <a:srgbClr val="2A2E3A"/>
                  </a:solidFill>
                  <a:latin typeface="Helios"/>
                  <a:ea typeface="Helios"/>
                  <a:cs typeface="Helios"/>
                  <a:sym typeface="Helios"/>
                </a:rPr>
                <a:t>MDB23021</a:t>
              </a:r>
            </a:p>
          </p:txBody>
        </p:sp>
      </p:grpSp>
      <p:grpSp>
        <p:nvGrpSpPr>
          <p:cNvPr name="Group 24" id="24"/>
          <p:cNvGrpSpPr/>
          <p:nvPr/>
        </p:nvGrpSpPr>
        <p:grpSpPr>
          <a:xfrm rot="0">
            <a:off x="14001448" y="3127477"/>
            <a:ext cx="3902088" cy="4035465"/>
            <a:chOff x="0" y="0"/>
            <a:chExt cx="6358333" cy="6575666"/>
          </a:xfrm>
        </p:grpSpPr>
        <p:sp>
          <p:nvSpPr>
            <p:cNvPr name="Freeform 25" id="25"/>
            <p:cNvSpPr/>
            <p:nvPr/>
          </p:nvSpPr>
          <p:spPr>
            <a:xfrm flipH="false" flipV="false" rot="0">
              <a:off x="6346" y="6350"/>
              <a:ext cx="6345655" cy="6562979"/>
            </a:xfrm>
            <a:custGeom>
              <a:avLst/>
              <a:gdLst/>
              <a:ahLst/>
              <a:cxnLst/>
              <a:rect r="r" b="b" t="t" l="l"/>
              <a:pathLst>
                <a:path h="6562979" w="6345655">
                  <a:moveTo>
                    <a:pt x="6345641" y="5480583"/>
                  </a:moveTo>
                  <a:cubicBezTo>
                    <a:pt x="6345641" y="6078372"/>
                    <a:pt x="5861393" y="6562979"/>
                    <a:pt x="5264002" y="6562979"/>
                  </a:cubicBezTo>
                  <a:lnTo>
                    <a:pt x="1081640" y="6562979"/>
                  </a:lnTo>
                  <a:cubicBezTo>
                    <a:pt x="484261" y="6562979"/>
                    <a:pt x="0" y="6078385"/>
                    <a:pt x="0" y="5480583"/>
                  </a:cubicBezTo>
                  <a:lnTo>
                    <a:pt x="0" y="1082383"/>
                  </a:lnTo>
                  <a:cubicBezTo>
                    <a:pt x="0" y="484594"/>
                    <a:pt x="484248" y="0"/>
                    <a:pt x="1081640" y="0"/>
                  </a:cubicBezTo>
                  <a:lnTo>
                    <a:pt x="5264014" y="0"/>
                  </a:lnTo>
                  <a:cubicBezTo>
                    <a:pt x="5861393" y="0"/>
                    <a:pt x="6345654" y="484594"/>
                    <a:pt x="6345654" y="1082383"/>
                  </a:cubicBezTo>
                  <a:lnTo>
                    <a:pt x="6345654" y="5480583"/>
                  </a:lnTo>
                  <a:close/>
                </a:path>
              </a:pathLst>
            </a:custGeom>
            <a:blipFill>
              <a:blip r:embed="rId4"/>
              <a:stretch>
                <a:fillRect l="0" t="-19280" r="0" b="-19280"/>
              </a:stretch>
            </a:blipFill>
          </p:spPr>
        </p:sp>
      </p:grpSp>
      <p:sp>
        <p:nvSpPr>
          <p:cNvPr name="TextBox 26" id="26"/>
          <p:cNvSpPr txBox="true"/>
          <p:nvPr/>
        </p:nvSpPr>
        <p:spPr>
          <a:xfrm rot="0">
            <a:off x="3230994" y="476250"/>
            <a:ext cx="11826013" cy="2211706"/>
          </a:xfrm>
          <a:prstGeom prst="rect">
            <a:avLst/>
          </a:prstGeom>
        </p:spPr>
        <p:txBody>
          <a:bodyPr anchor="t" rtlCol="false" tIns="0" lIns="0" bIns="0" rIns="0">
            <a:spAutoFit/>
          </a:bodyPr>
          <a:lstStyle/>
          <a:p>
            <a:pPr algn="ctr">
              <a:lnSpc>
                <a:spcPts val="10779"/>
              </a:lnSpc>
            </a:pPr>
            <a:r>
              <a:rPr lang="en-US" sz="7699" b="true">
                <a:solidFill>
                  <a:srgbClr val="FFFFFF"/>
                </a:solidFill>
                <a:latin typeface="Lora Bold"/>
                <a:ea typeface="Lora Bold"/>
                <a:cs typeface="Lora Bold"/>
                <a:sym typeface="Lora Bold"/>
              </a:rPr>
              <a:t>GROUP 3</a:t>
            </a:r>
          </a:p>
          <a:p>
            <a:pPr algn="ctr">
              <a:lnSpc>
                <a:spcPts val="6859"/>
              </a:lnSpc>
            </a:pPr>
            <a:r>
              <a:rPr lang="en-US" b="true" sz="4899">
                <a:solidFill>
                  <a:srgbClr val="FFFFFF"/>
                </a:solidFill>
                <a:latin typeface="Lora Bold"/>
                <a:ea typeface="Lora Bold"/>
                <a:cs typeface="Lora Bold"/>
                <a:sym typeface="Lora Bold"/>
              </a:rPr>
              <a:t>Team Details</a:t>
            </a:r>
          </a:p>
        </p:txBody>
      </p:sp>
      <p:sp>
        <p:nvSpPr>
          <p:cNvPr name="TextBox 27" id="27"/>
          <p:cNvSpPr txBox="true"/>
          <p:nvPr/>
        </p:nvSpPr>
        <p:spPr>
          <a:xfrm rot="0">
            <a:off x="5015860" y="9318980"/>
            <a:ext cx="8808006" cy="588010"/>
          </a:xfrm>
          <a:prstGeom prst="rect">
            <a:avLst/>
          </a:prstGeom>
        </p:spPr>
        <p:txBody>
          <a:bodyPr anchor="t" rtlCol="false" tIns="0" lIns="0" bIns="0" rIns="0">
            <a:spAutoFit/>
          </a:bodyPr>
          <a:lstStyle/>
          <a:p>
            <a:pPr algn="ctr">
              <a:lnSpc>
                <a:spcPts val="4339"/>
              </a:lnSpc>
              <a:spcBef>
                <a:spcPct val="0"/>
              </a:spcBef>
            </a:pPr>
            <a:r>
              <a:rPr lang="en-US" b="true" sz="3099">
                <a:solidFill>
                  <a:srgbClr val="000000"/>
                </a:solidFill>
                <a:latin typeface="Times New Roman Bold"/>
                <a:ea typeface="Times New Roman Bold"/>
                <a:cs typeface="Times New Roman Bold"/>
                <a:sym typeface="Times New Roman Bold"/>
              </a:rPr>
              <a:t>Indian Insititute of Information Technology, Lucknow</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5652533" y="2047780"/>
            <a:ext cx="6128597" cy="6128597"/>
          </a:xfrm>
          <a:prstGeom prst="rect">
            <a:avLst/>
          </a:prstGeom>
        </p:spPr>
      </p:pic>
      <p:sp>
        <p:nvSpPr>
          <p:cNvPr name="Freeform 3" id="3"/>
          <p:cNvSpPr/>
          <p:nvPr/>
        </p:nvSpPr>
        <p:spPr>
          <a:xfrm flipH="false" flipV="false" rot="-560692">
            <a:off x="10104223" y="3318261"/>
            <a:ext cx="1645319" cy="464803"/>
          </a:xfrm>
          <a:custGeom>
            <a:avLst/>
            <a:gdLst/>
            <a:ahLst/>
            <a:cxnLst/>
            <a:rect r="r" b="b" t="t" l="l"/>
            <a:pathLst>
              <a:path h="464803" w="1645319">
                <a:moveTo>
                  <a:pt x="0" y="0"/>
                </a:moveTo>
                <a:lnTo>
                  <a:pt x="1645320" y="0"/>
                </a:lnTo>
                <a:lnTo>
                  <a:pt x="1645320" y="464803"/>
                </a:lnTo>
                <a:lnTo>
                  <a:pt x="0" y="4648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97036">
            <a:off x="10460261" y="5788777"/>
            <a:ext cx="1608338" cy="454356"/>
          </a:xfrm>
          <a:custGeom>
            <a:avLst/>
            <a:gdLst/>
            <a:ahLst/>
            <a:cxnLst/>
            <a:rect r="r" b="b" t="t" l="l"/>
            <a:pathLst>
              <a:path h="454356" w="1608338">
                <a:moveTo>
                  <a:pt x="0" y="0"/>
                </a:moveTo>
                <a:lnTo>
                  <a:pt x="1608339" y="0"/>
                </a:lnTo>
                <a:lnTo>
                  <a:pt x="1608339" y="454356"/>
                </a:lnTo>
                <a:lnTo>
                  <a:pt x="0" y="454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4561946">
            <a:off x="7971018" y="7218114"/>
            <a:ext cx="1471175" cy="415607"/>
          </a:xfrm>
          <a:custGeom>
            <a:avLst/>
            <a:gdLst/>
            <a:ahLst/>
            <a:cxnLst/>
            <a:rect r="r" b="b" t="t" l="l"/>
            <a:pathLst>
              <a:path h="415607" w="1471175">
                <a:moveTo>
                  <a:pt x="1471175" y="0"/>
                </a:moveTo>
                <a:lnTo>
                  <a:pt x="0" y="0"/>
                </a:lnTo>
                <a:lnTo>
                  <a:pt x="0" y="415607"/>
                </a:lnTo>
                <a:lnTo>
                  <a:pt x="1471175" y="415607"/>
                </a:lnTo>
                <a:lnTo>
                  <a:pt x="14711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5115682" y="5437066"/>
            <a:ext cx="1643695" cy="464344"/>
          </a:xfrm>
          <a:custGeom>
            <a:avLst/>
            <a:gdLst/>
            <a:ahLst/>
            <a:cxnLst/>
            <a:rect r="r" b="b" t="t" l="l"/>
            <a:pathLst>
              <a:path h="464344" w="1643695">
                <a:moveTo>
                  <a:pt x="1643694" y="0"/>
                </a:moveTo>
                <a:lnTo>
                  <a:pt x="0" y="0"/>
                </a:lnTo>
                <a:lnTo>
                  <a:pt x="0" y="464343"/>
                </a:lnTo>
                <a:lnTo>
                  <a:pt x="1643694" y="464343"/>
                </a:lnTo>
                <a:lnTo>
                  <a:pt x="164369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679382">
            <a:off x="5934589" y="3288539"/>
            <a:ext cx="1649575" cy="466005"/>
          </a:xfrm>
          <a:custGeom>
            <a:avLst/>
            <a:gdLst/>
            <a:ahLst/>
            <a:cxnLst/>
            <a:rect r="r" b="b" t="t" l="l"/>
            <a:pathLst>
              <a:path h="466005" w="1649575">
                <a:moveTo>
                  <a:pt x="1649575" y="0"/>
                </a:moveTo>
                <a:lnTo>
                  <a:pt x="0" y="0"/>
                </a:lnTo>
                <a:lnTo>
                  <a:pt x="0" y="466005"/>
                </a:lnTo>
                <a:lnTo>
                  <a:pt x="1649575" y="466005"/>
                </a:lnTo>
                <a:lnTo>
                  <a:pt x="16495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537459" y="-1299795"/>
            <a:ext cx="2891099" cy="5555874"/>
          </a:xfrm>
          <a:custGeom>
            <a:avLst/>
            <a:gdLst/>
            <a:ahLst/>
            <a:cxnLst/>
            <a:rect r="r" b="b" t="t" l="l"/>
            <a:pathLst>
              <a:path h="5555874" w="2891099">
                <a:moveTo>
                  <a:pt x="0" y="0"/>
                </a:moveTo>
                <a:lnTo>
                  <a:pt x="2891098" y="0"/>
                </a:lnTo>
                <a:lnTo>
                  <a:pt x="2891098" y="5555873"/>
                </a:lnTo>
                <a:lnTo>
                  <a:pt x="0" y="5555873"/>
                </a:lnTo>
                <a:lnTo>
                  <a:pt x="0" y="0"/>
                </a:lnTo>
                <a:close/>
              </a:path>
            </a:pathLst>
          </a:custGeom>
          <a:blipFill>
            <a:blip r:embed="rId5"/>
            <a:stretch>
              <a:fillRect l="0" t="0" r="0" b="0"/>
            </a:stretch>
          </a:blipFill>
        </p:spPr>
      </p:sp>
      <p:sp>
        <p:nvSpPr>
          <p:cNvPr name="TextBox 9" id="9"/>
          <p:cNvSpPr txBox="true"/>
          <p:nvPr/>
        </p:nvSpPr>
        <p:spPr>
          <a:xfrm rot="0">
            <a:off x="1493510" y="1016726"/>
            <a:ext cx="14786917" cy="1147086"/>
          </a:xfrm>
          <a:prstGeom prst="rect">
            <a:avLst/>
          </a:prstGeom>
        </p:spPr>
        <p:txBody>
          <a:bodyPr anchor="t" rtlCol="false" tIns="0" lIns="0" bIns="0" rIns="0">
            <a:spAutoFit/>
          </a:bodyPr>
          <a:lstStyle/>
          <a:p>
            <a:pPr algn="ctr">
              <a:lnSpc>
                <a:spcPts val="8761"/>
              </a:lnSpc>
            </a:pPr>
            <a:r>
              <a:rPr lang="en-US" sz="8265" spc="826">
                <a:solidFill>
                  <a:srgbClr val="FFFFFF"/>
                </a:solidFill>
                <a:latin typeface="League Spartan"/>
                <a:ea typeface="League Spartan"/>
                <a:cs typeface="League Spartan"/>
                <a:sym typeface="League Spartan"/>
              </a:rPr>
              <a:t>CHALLENGES </a:t>
            </a:r>
          </a:p>
        </p:txBody>
      </p:sp>
      <p:sp>
        <p:nvSpPr>
          <p:cNvPr name="Freeform 10" id="10"/>
          <p:cNvSpPr/>
          <p:nvPr/>
        </p:nvSpPr>
        <p:spPr>
          <a:xfrm flipH="true" flipV="false" rot="0">
            <a:off x="-1284467" y="2014238"/>
            <a:ext cx="2891099" cy="5555874"/>
          </a:xfrm>
          <a:custGeom>
            <a:avLst/>
            <a:gdLst/>
            <a:ahLst/>
            <a:cxnLst/>
            <a:rect r="r" b="b" t="t" l="l"/>
            <a:pathLst>
              <a:path h="5555874" w="2891099">
                <a:moveTo>
                  <a:pt x="2891099" y="0"/>
                </a:moveTo>
                <a:lnTo>
                  <a:pt x="0" y="0"/>
                </a:lnTo>
                <a:lnTo>
                  <a:pt x="0" y="5555874"/>
                </a:lnTo>
                <a:lnTo>
                  <a:pt x="2891099" y="5555874"/>
                </a:lnTo>
                <a:lnTo>
                  <a:pt x="2891099" y="0"/>
                </a:lnTo>
                <a:close/>
              </a:path>
            </a:pathLst>
          </a:custGeom>
          <a:blipFill>
            <a:blip r:embed="rId5"/>
            <a:stretch>
              <a:fillRect l="0" t="0" r="0" b="0"/>
            </a:stretch>
          </a:blipFill>
        </p:spPr>
      </p:sp>
      <p:sp>
        <p:nvSpPr>
          <p:cNvPr name="TextBox 11" id="11"/>
          <p:cNvSpPr txBox="true"/>
          <p:nvPr/>
        </p:nvSpPr>
        <p:spPr>
          <a:xfrm rot="0">
            <a:off x="603976" y="3385658"/>
            <a:ext cx="5904895" cy="1182270"/>
          </a:xfrm>
          <a:prstGeom prst="rect">
            <a:avLst/>
          </a:prstGeom>
        </p:spPr>
        <p:txBody>
          <a:bodyPr anchor="t" rtlCol="false" tIns="0" lIns="0" bIns="0" rIns="0">
            <a:spAutoFit/>
          </a:bodyPr>
          <a:lstStyle/>
          <a:p>
            <a:pPr algn="l">
              <a:lnSpc>
                <a:spcPts val="3230"/>
              </a:lnSpc>
            </a:pPr>
            <a:r>
              <a:rPr lang="en-US" sz="2307" b="true">
                <a:solidFill>
                  <a:srgbClr val="FFFFFF"/>
                </a:solidFill>
                <a:latin typeface="Open Sans Bold"/>
                <a:ea typeface="Open Sans Bold"/>
                <a:cs typeface="Open Sans Bold"/>
                <a:sym typeface="Open Sans Bold"/>
              </a:rPr>
              <a:t>Limited transactions per second on Bitcoin and Ethereum.</a:t>
            </a:r>
          </a:p>
          <a:p>
            <a:pPr algn="l">
              <a:lnSpc>
                <a:spcPts val="2940"/>
              </a:lnSpc>
              <a:spcBef>
                <a:spcPct val="0"/>
              </a:spcBef>
            </a:pPr>
          </a:p>
        </p:txBody>
      </p:sp>
      <p:sp>
        <p:nvSpPr>
          <p:cNvPr name="TextBox 12" id="12"/>
          <p:cNvSpPr txBox="true"/>
          <p:nvPr/>
        </p:nvSpPr>
        <p:spPr>
          <a:xfrm rot="0">
            <a:off x="1493510" y="2344787"/>
            <a:ext cx="4079189" cy="720194"/>
          </a:xfrm>
          <a:prstGeom prst="rect">
            <a:avLst/>
          </a:prstGeom>
        </p:spPr>
        <p:txBody>
          <a:bodyPr anchor="t" rtlCol="false" tIns="0" lIns="0" bIns="0" rIns="0">
            <a:spAutoFit/>
          </a:bodyPr>
          <a:lstStyle/>
          <a:p>
            <a:pPr algn="l">
              <a:lnSpc>
                <a:spcPts val="5979"/>
              </a:lnSpc>
              <a:spcBef>
                <a:spcPct val="0"/>
              </a:spcBef>
            </a:pPr>
            <a:r>
              <a:rPr lang="en-US" b="true" sz="4270">
                <a:solidFill>
                  <a:srgbClr val="FFFFFF"/>
                </a:solidFill>
                <a:latin typeface="Open Sans Bold"/>
                <a:ea typeface="Open Sans Bold"/>
                <a:cs typeface="Open Sans Bold"/>
                <a:sym typeface="Open Sans Bold"/>
              </a:rPr>
              <a:t>S</a:t>
            </a:r>
            <a:r>
              <a:rPr lang="en-US" b="true" sz="4270">
                <a:solidFill>
                  <a:srgbClr val="FFFFFF"/>
                </a:solidFill>
                <a:latin typeface="Open Sans Bold"/>
                <a:ea typeface="Open Sans Bold"/>
                <a:cs typeface="Open Sans Bold"/>
                <a:sym typeface="Open Sans Bold"/>
              </a:rPr>
              <a:t>calability</a:t>
            </a:r>
          </a:p>
        </p:txBody>
      </p:sp>
      <p:sp>
        <p:nvSpPr>
          <p:cNvPr name="TextBox 13" id="13"/>
          <p:cNvSpPr txBox="true"/>
          <p:nvPr/>
        </p:nvSpPr>
        <p:spPr>
          <a:xfrm rot="0">
            <a:off x="650614" y="4715975"/>
            <a:ext cx="5160959" cy="1454951"/>
          </a:xfrm>
          <a:prstGeom prst="rect">
            <a:avLst/>
          </a:prstGeom>
        </p:spPr>
        <p:txBody>
          <a:bodyPr anchor="t" rtlCol="false" tIns="0" lIns="0" bIns="0" rIns="0">
            <a:spAutoFit/>
          </a:bodyPr>
          <a:lstStyle/>
          <a:p>
            <a:pPr algn="l">
              <a:lnSpc>
                <a:spcPts val="5905"/>
              </a:lnSpc>
            </a:pPr>
            <a:r>
              <a:rPr lang="en-US" sz="4218" b="true">
                <a:solidFill>
                  <a:srgbClr val="FFFFFF"/>
                </a:solidFill>
                <a:latin typeface="Open Sans Bold"/>
                <a:ea typeface="Open Sans Bold"/>
                <a:cs typeface="Open Sans Bold"/>
                <a:sym typeface="Open Sans Bold"/>
              </a:rPr>
              <a:t>Interoperability</a:t>
            </a:r>
          </a:p>
          <a:p>
            <a:pPr algn="l">
              <a:lnSpc>
                <a:spcPts val="5905"/>
              </a:lnSpc>
              <a:spcBef>
                <a:spcPct val="0"/>
              </a:spcBef>
            </a:pPr>
          </a:p>
        </p:txBody>
      </p:sp>
      <p:sp>
        <p:nvSpPr>
          <p:cNvPr name="TextBox 14" id="14"/>
          <p:cNvSpPr txBox="true"/>
          <p:nvPr/>
        </p:nvSpPr>
        <p:spPr>
          <a:xfrm rot="0">
            <a:off x="3097714" y="7627560"/>
            <a:ext cx="6131069" cy="1270104"/>
          </a:xfrm>
          <a:prstGeom prst="rect">
            <a:avLst/>
          </a:prstGeom>
        </p:spPr>
        <p:txBody>
          <a:bodyPr anchor="t" rtlCol="false" tIns="0" lIns="0" bIns="0" rIns="0">
            <a:spAutoFit/>
          </a:bodyPr>
          <a:lstStyle/>
          <a:p>
            <a:pPr algn="l">
              <a:lnSpc>
                <a:spcPts val="4859"/>
              </a:lnSpc>
            </a:pPr>
            <a:r>
              <a:rPr lang="en-US" sz="3470" b="true">
                <a:solidFill>
                  <a:srgbClr val="FFFFFF"/>
                </a:solidFill>
                <a:latin typeface="Arimo Bold"/>
                <a:ea typeface="Arimo Bold"/>
                <a:cs typeface="Arimo Bold"/>
                <a:sym typeface="Arimo Bold"/>
              </a:rPr>
              <a:t>Energy Consumption</a:t>
            </a:r>
          </a:p>
          <a:p>
            <a:pPr algn="l">
              <a:lnSpc>
                <a:spcPts val="5279"/>
              </a:lnSpc>
              <a:spcBef>
                <a:spcPct val="0"/>
              </a:spcBef>
            </a:pPr>
          </a:p>
        </p:txBody>
      </p:sp>
      <p:sp>
        <p:nvSpPr>
          <p:cNvPr name="Freeform 15" id="15"/>
          <p:cNvSpPr/>
          <p:nvPr/>
        </p:nvSpPr>
        <p:spPr>
          <a:xfrm flipH="false" flipV="false" rot="0">
            <a:off x="18569" y="0"/>
            <a:ext cx="2020261" cy="1820055"/>
          </a:xfrm>
          <a:custGeom>
            <a:avLst/>
            <a:gdLst/>
            <a:ahLst/>
            <a:cxnLst/>
            <a:rect r="r" b="b" t="t" l="l"/>
            <a:pathLst>
              <a:path h="1820055" w="2020261">
                <a:moveTo>
                  <a:pt x="0" y="0"/>
                </a:moveTo>
                <a:lnTo>
                  <a:pt x="2020262" y="0"/>
                </a:lnTo>
                <a:lnTo>
                  <a:pt x="2020262" y="1820055"/>
                </a:lnTo>
                <a:lnTo>
                  <a:pt x="0" y="1820055"/>
                </a:lnTo>
                <a:lnTo>
                  <a:pt x="0" y="0"/>
                </a:lnTo>
                <a:close/>
              </a:path>
            </a:pathLst>
          </a:custGeom>
          <a:blipFill>
            <a:blip r:embed="rId6"/>
            <a:stretch>
              <a:fillRect l="0" t="0" r="0" b="0"/>
            </a:stretch>
          </a:blipFill>
        </p:spPr>
      </p:sp>
      <p:sp>
        <p:nvSpPr>
          <p:cNvPr name="TextBox 16" id="16"/>
          <p:cNvSpPr txBox="true"/>
          <p:nvPr/>
        </p:nvSpPr>
        <p:spPr>
          <a:xfrm rot="0">
            <a:off x="16022850" y="9378307"/>
            <a:ext cx="3920315" cy="458082"/>
          </a:xfrm>
          <a:prstGeom prst="rect">
            <a:avLst/>
          </a:prstGeom>
        </p:spPr>
        <p:txBody>
          <a:bodyPr anchor="t" rtlCol="false" tIns="0" lIns="0" bIns="0" rIns="0">
            <a:spAutoFit/>
          </a:bodyPr>
          <a:lstStyle/>
          <a:p>
            <a:pPr algn="l">
              <a:lnSpc>
                <a:spcPts val="3626"/>
              </a:lnSpc>
              <a:spcBef>
                <a:spcPct val="0"/>
              </a:spcBef>
            </a:pPr>
            <a:r>
              <a:rPr lang="en-US" sz="2590">
                <a:solidFill>
                  <a:srgbClr val="FFFFFF"/>
                </a:solidFill>
                <a:latin typeface="Arimo"/>
                <a:ea typeface="Arimo"/>
                <a:cs typeface="Arimo"/>
                <a:sym typeface="Arimo"/>
              </a:rPr>
              <a:t>Upasana</a:t>
            </a:r>
          </a:p>
        </p:txBody>
      </p:sp>
      <p:sp>
        <p:nvSpPr>
          <p:cNvPr name="TextBox 17" id="17"/>
          <p:cNvSpPr txBox="true"/>
          <p:nvPr/>
        </p:nvSpPr>
        <p:spPr>
          <a:xfrm rot="0">
            <a:off x="603976" y="5800686"/>
            <a:ext cx="5858257" cy="1287766"/>
          </a:xfrm>
          <a:prstGeom prst="rect">
            <a:avLst/>
          </a:prstGeom>
        </p:spPr>
        <p:txBody>
          <a:bodyPr anchor="t" rtlCol="false" tIns="0" lIns="0" bIns="0" rIns="0">
            <a:spAutoFit/>
          </a:bodyPr>
          <a:lstStyle/>
          <a:p>
            <a:pPr algn="l">
              <a:lnSpc>
                <a:spcPts val="3360"/>
              </a:lnSpc>
            </a:pPr>
            <a:r>
              <a:rPr lang="en-US" sz="2400" b="true">
                <a:solidFill>
                  <a:srgbClr val="FFFFFF"/>
                </a:solidFill>
                <a:latin typeface="Open Sans Bold"/>
                <a:ea typeface="Open Sans Bold"/>
                <a:cs typeface="Open Sans Bold"/>
                <a:sym typeface="Open Sans Bold"/>
              </a:rPr>
              <a:t>Difficulty in connecting different blockchain platforms.</a:t>
            </a:r>
          </a:p>
          <a:p>
            <a:pPr algn="l">
              <a:lnSpc>
                <a:spcPts val="3780"/>
              </a:lnSpc>
              <a:spcBef>
                <a:spcPct val="0"/>
              </a:spcBef>
            </a:pPr>
          </a:p>
        </p:txBody>
      </p:sp>
      <p:sp>
        <p:nvSpPr>
          <p:cNvPr name="TextBox 18" id="18"/>
          <p:cNvSpPr txBox="true"/>
          <p:nvPr/>
        </p:nvSpPr>
        <p:spPr>
          <a:xfrm rot="0">
            <a:off x="3386168" y="8317244"/>
            <a:ext cx="7540715" cy="941056"/>
          </a:xfrm>
          <a:prstGeom prst="rect">
            <a:avLst/>
          </a:prstGeom>
        </p:spPr>
        <p:txBody>
          <a:bodyPr anchor="t" rtlCol="false" tIns="0" lIns="0" bIns="0" rIns="0">
            <a:spAutoFit/>
          </a:bodyPr>
          <a:lstStyle/>
          <a:p>
            <a:pPr algn="l">
              <a:lnSpc>
                <a:spcPts val="3780"/>
              </a:lnSpc>
              <a:spcBef>
                <a:spcPct val="0"/>
              </a:spcBef>
            </a:pPr>
            <a:r>
              <a:rPr lang="en-US" b="true" sz="2700">
                <a:solidFill>
                  <a:srgbClr val="FFFFFF"/>
                </a:solidFill>
                <a:latin typeface="Open Sans Bold"/>
                <a:ea typeface="Open Sans Bold"/>
                <a:cs typeface="Open Sans Bold"/>
                <a:sym typeface="Open Sans Bold"/>
              </a:rPr>
              <a:t>Environmental concerns due to high energy usage in proof-of-work systems.</a:t>
            </a:r>
          </a:p>
        </p:txBody>
      </p:sp>
      <p:sp>
        <p:nvSpPr>
          <p:cNvPr name="TextBox 19" id="19"/>
          <p:cNvSpPr txBox="true"/>
          <p:nvPr/>
        </p:nvSpPr>
        <p:spPr>
          <a:xfrm rot="0">
            <a:off x="11776361" y="6793177"/>
            <a:ext cx="6511639" cy="1706866"/>
          </a:xfrm>
          <a:prstGeom prst="rect">
            <a:avLst/>
          </a:prstGeom>
        </p:spPr>
        <p:txBody>
          <a:bodyPr anchor="t" rtlCol="false" tIns="0" lIns="0" bIns="0" rIns="0">
            <a:spAutoFit/>
          </a:bodyPr>
          <a:lstStyle/>
          <a:p>
            <a:pPr algn="l">
              <a:lnSpc>
                <a:spcPts val="3360"/>
              </a:lnSpc>
            </a:pPr>
            <a:r>
              <a:rPr lang="en-US" sz="2400" b="true">
                <a:solidFill>
                  <a:srgbClr val="FFFFFF"/>
                </a:solidFill>
                <a:latin typeface="Open Sans Bold"/>
                <a:ea typeface="Open Sans Bold"/>
                <a:cs typeface="Open Sans Bold"/>
                <a:sym typeface="Open Sans Bold"/>
              </a:rPr>
              <a:t>Different countries have varied policies regarding blockchain use, impacting its growth.</a:t>
            </a:r>
          </a:p>
          <a:p>
            <a:pPr algn="l">
              <a:lnSpc>
                <a:spcPts val="3780"/>
              </a:lnSpc>
              <a:spcBef>
                <a:spcPct val="0"/>
              </a:spcBef>
            </a:pPr>
          </a:p>
        </p:txBody>
      </p:sp>
      <p:sp>
        <p:nvSpPr>
          <p:cNvPr name="TextBox 20" id="20"/>
          <p:cNvSpPr txBox="true"/>
          <p:nvPr/>
        </p:nvSpPr>
        <p:spPr>
          <a:xfrm rot="0">
            <a:off x="12099982" y="3280161"/>
            <a:ext cx="5858257" cy="1234426"/>
          </a:xfrm>
          <a:prstGeom prst="rect">
            <a:avLst/>
          </a:prstGeom>
        </p:spPr>
        <p:txBody>
          <a:bodyPr anchor="t" rtlCol="false" tIns="0" lIns="0" bIns="0" rIns="0">
            <a:spAutoFit/>
          </a:bodyPr>
          <a:lstStyle/>
          <a:p>
            <a:pPr algn="l">
              <a:lnSpc>
                <a:spcPts val="3360"/>
              </a:lnSpc>
            </a:pPr>
            <a:r>
              <a:rPr lang="en-US" sz="2400" b="true">
                <a:solidFill>
                  <a:srgbClr val="FFFFFF"/>
                </a:solidFill>
                <a:latin typeface="Open Sans Bold"/>
                <a:ea typeface="Open Sans Bold"/>
                <a:cs typeface="Open Sans Bold"/>
                <a:sym typeface="Open Sans Bold"/>
              </a:rPr>
              <a:t>Vulnerability to cyber threats and smart contract exploits.</a:t>
            </a:r>
          </a:p>
          <a:p>
            <a:pPr algn="l">
              <a:lnSpc>
                <a:spcPts val="3360"/>
              </a:lnSpc>
              <a:spcBef>
                <a:spcPct val="0"/>
              </a:spcBef>
            </a:pPr>
          </a:p>
        </p:txBody>
      </p:sp>
      <p:sp>
        <p:nvSpPr>
          <p:cNvPr name="TextBox 21" id="21"/>
          <p:cNvSpPr txBox="true"/>
          <p:nvPr/>
        </p:nvSpPr>
        <p:spPr>
          <a:xfrm rot="0">
            <a:off x="12099982" y="2344787"/>
            <a:ext cx="5077635" cy="720194"/>
          </a:xfrm>
          <a:prstGeom prst="rect">
            <a:avLst/>
          </a:prstGeom>
        </p:spPr>
        <p:txBody>
          <a:bodyPr anchor="t" rtlCol="false" tIns="0" lIns="0" bIns="0" rIns="0">
            <a:spAutoFit/>
          </a:bodyPr>
          <a:lstStyle/>
          <a:p>
            <a:pPr algn="l">
              <a:lnSpc>
                <a:spcPts val="5979"/>
              </a:lnSpc>
              <a:spcBef>
                <a:spcPct val="0"/>
              </a:spcBef>
            </a:pPr>
            <a:r>
              <a:rPr lang="en-US" b="true" sz="4270">
                <a:solidFill>
                  <a:srgbClr val="FFFFFF"/>
                </a:solidFill>
                <a:latin typeface="Open Sans Bold"/>
                <a:ea typeface="Open Sans Bold"/>
                <a:cs typeface="Open Sans Bold"/>
                <a:sym typeface="Open Sans Bold"/>
              </a:rPr>
              <a:t>Security &amp; Privacy</a:t>
            </a:r>
          </a:p>
        </p:txBody>
      </p:sp>
      <p:sp>
        <p:nvSpPr>
          <p:cNvPr name="TextBox 22" id="22"/>
          <p:cNvSpPr txBox="true"/>
          <p:nvPr/>
        </p:nvSpPr>
        <p:spPr>
          <a:xfrm rot="0">
            <a:off x="12184713" y="5759935"/>
            <a:ext cx="5688794" cy="703684"/>
          </a:xfrm>
          <a:prstGeom prst="rect">
            <a:avLst/>
          </a:prstGeom>
        </p:spPr>
        <p:txBody>
          <a:bodyPr anchor="t" rtlCol="false" tIns="0" lIns="0" bIns="0" rIns="0">
            <a:spAutoFit/>
          </a:bodyPr>
          <a:lstStyle/>
          <a:p>
            <a:pPr algn="l">
              <a:lnSpc>
                <a:spcPts val="5839"/>
              </a:lnSpc>
              <a:spcBef>
                <a:spcPct val="0"/>
              </a:spcBef>
            </a:pPr>
            <a:r>
              <a:rPr lang="en-US" b="true" sz="4170">
                <a:solidFill>
                  <a:srgbClr val="FFFFFF"/>
                </a:solidFill>
                <a:latin typeface="Open Sans Bold"/>
                <a:ea typeface="Open Sans Bold"/>
                <a:cs typeface="Open Sans Bold"/>
                <a:sym typeface="Open Sans Bold"/>
              </a:rPr>
              <a:t>Regulatory Hurdles</a:t>
            </a:r>
          </a:p>
        </p:txBody>
      </p:sp>
      <p:sp>
        <p:nvSpPr>
          <p:cNvPr name="TextBox 23" id="23"/>
          <p:cNvSpPr txBox="true"/>
          <p:nvPr/>
        </p:nvSpPr>
        <p:spPr>
          <a:xfrm rot="0">
            <a:off x="319657" y="9464003"/>
            <a:ext cx="446127"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17</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22740" y="1250066"/>
            <a:ext cx="12642520" cy="2129708"/>
          </a:xfrm>
          <a:prstGeom prst="rect">
            <a:avLst/>
          </a:prstGeom>
        </p:spPr>
        <p:txBody>
          <a:bodyPr anchor="t" rtlCol="false" tIns="0" lIns="0" bIns="0" rIns="0">
            <a:spAutoFit/>
          </a:bodyPr>
          <a:lstStyle/>
          <a:p>
            <a:pPr algn="ctr">
              <a:lnSpc>
                <a:spcPts val="8582"/>
              </a:lnSpc>
              <a:spcBef>
                <a:spcPct val="0"/>
              </a:spcBef>
            </a:pPr>
            <a:r>
              <a:rPr lang="en-US" sz="6130">
                <a:solidFill>
                  <a:srgbClr val="3428BA"/>
                </a:solidFill>
                <a:latin typeface="League Spartan"/>
                <a:ea typeface="League Spartan"/>
                <a:cs typeface="League Spartan"/>
                <a:sym typeface="League Spartan"/>
              </a:rPr>
              <a:t>FUTURE TRENDS AND PROSPECTS IN BLOCKCHAIN </a:t>
            </a:r>
          </a:p>
        </p:txBody>
      </p:sp>
      <p:sp>
        <p:nvSpPr>
          <p:cNvPr name="TextBox 4" id="4"/>
          <p:cNvSpPr txBox="true"/>
          <p:nvPr/>
        </p:nvSpPr>
        <p:spPr>
          <a:xfrm rot="0">
            <a:off x="3632294" y="3930021"/>
            <a:ext cx="11023412" cy="4536696"/>
          </a:xfrm>
          <a:prstGeom prst="rect">
            <a:avLst/>
          </a:prstGeom>
        </p:spPr>
        <p:txBody>
          <a:bodyPr anchor="t" rtlCol="false" tIns="0" lIns="0" bIns="0" rIns="0">
            <a:spAutoFit/>
          </a:bodyPr>
          <a:lstStyle/>
          <a:p>
            <a:pPr algn="just">
              <a:lnSpc>
                <a:spcPts val="4045"/>
              </a:lnSpc>
              <a:spcBef>
                <a:spcPct val="0"/>
              </a:spcBef>
            </a:pPr>
            <a:r>
              <a:rPr lang="en-US" sz="2889">
                <a:solidFill>
                  <a:srgbClr val="000000"/>
                </a:solidFill>
                <a:latin typeface="Lora"/>
                <a:ea typeface="Lora"/>
                <a:cs typeface="Lora"/>
                <a:sym typeface="Lora"/>
              </a:rPr>
              <a:t>The Merging of Artificial Intelligence with Blockchain technology that is defined as the concept of decentralized AI is a recent innovation that has the fusion of processing, analytics and decision making in which the data is secure, digitally signed and carefully stored on the blockchain. The decision that are taken by using Blockchain are inflexible, transparent, and traceable to all participants, this leads the autonomous systems that are driven by smart transactions to adapt and make accurate decisions.</a:t>
            </a:r>
          </a:p>
        </p:txBody>
      </p:sp>
      <p:sp>
        <p:nvSpPr>
          <p:cNvPr name="Freeform 5" id="5"/>
          <p:cNvSpPr/>
          <p:nvPr/>
        </p:nvSpPr>
        <p:spPr>
          <a:xfrm flipH="false" flipV="false" rot="0">
            <a:off x="491978" y="361711"/>
            <a:ext cx="1112947" cy="1002655"/>
          </a:xfrm>
          <a:custGeom>
            <a:avLst/>
            <a:gdLst/>
            <a:ahLst/>
            <a:cxnLst/>
            <a:rect r="r" b="b" t="t" l="l"/>
            <a:pathLst>
              <a:path h="1002655" w="1112947">
                <a:moveTo>
                  <a:pt x="0" y="0"/>
                </a:moveTo>
                <a:lnTo>
                  <a:pt x="1112947" y="0"/>
                </a:lnTo>
                <a:lnTo>
                  <a:pt x="1112947" y="1002655"/>
                </a:lnTo>
                <a:lnTo>
                  <a:pt x="0" y="1002655"/>
                </a:lnTo>
                <a:lnTo>
                  <a:pt x="0" y="0"/>
                </a:lnTo>
                <a:close/>
              </a:path>
            </a:pathLst>
          </a:custGeom>
          <a:blipFill>
            <a:blip r:embed="rId4"/>
            <a:stretch>
              <a:fillRect l="0" t="0" r="0" b="0"/>
            </a:stretch>
          </a:blipFill>
        </p:spPr>
      </p:sp>
      <p:sp>
        <p:nvSpPr>
          <p:cNvPr name="TextBox 6" id="6"/>
          <p:cNvSpPr txBox="true"/>
          <p:nvPr/>
        </p:nvSpPr>
        <p:spPr>
          <a:xfrm rot="0">
            <a:off x="296807" y="9464003"/>
            <a:ext cx="491827"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18</a:t>
            </a:r>
          </a:p>
        </p:txBody>
      </p:sp>
      <p:sp>
        <p:nvSpPr>
          <p:cNvPr name="TextBox 7" id="7"/>
          <p:cNvSpPr txBox="true"/>
          <p:nvPr/>
        </p:nvSpPr>
        <p:spPr>
          <a:xfrm rot="0">
            <a:off x="16022850" y="9378307"/>
            <a:ext cx="3920315" cy="458082"/>
          </a:xfrm>
          <a:prstGeom prst="rect">
            <a:avLst/>
          </a:prstGeom>
        </p:spPr>
        <p:txBody>
          <a:bodyPr anchor="t" rtlCol="false" tIns="0" lIns="0" bIns="0" rIns="0">
            <a:spAutoFit/>
          </a:bodyPr>
          <a:lstStyle/>
          <a:p>
            <a:pPr algn="l">
              <a:lnSpc>
                <a:spcPts val="3626"/>
              </a:lnSpc>
              <a:spcBef>
                <a:spcPct val="0"/>
              </a:spcBef>
            </a:pPr>
            <a:r>
              <a:rPr lang="en-US" sz="2590">
                <a:solidFill>
                  <a:srgbClr val="FFFFFF"/>
                </a:solidFill>
                <a:latin typeface="Arimo"/>
                <a:ea typeface="Arimo"/>
                <a:cs typeface="Arimo"/>
                <a:sym typeface="Arimo"/>
              </a:rPr>
              <a:t>Sakshi</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98347" y="4293879"/>
            <a:ext cx="22247141" cy="3988752"/>
            <a:chOff x="0" y="0"/>
            <a:chExt cx="5302669" cy="950730"/>
          </a:xfrm>
        </p:grpSpPr>
        <p:sp>
          <p:nvSpPr>
            <p:cNvPr name="Freeform 3" id="3"/>
            <p:cNvSpPr/>
            <p:nvPr/>
          </p:nvSpPr>
          <p:spPr>
            <a:xfrm flipH="false" flipV="false" rot="0">
              <a:off x="0" y="0"/>
              <a:ext cx="5302669" cy="950730"/>
            </a:xfrm>
            <a:custGeom>
              <a:avLst/>
              <a:gdLst/>
              <a:ahLst/>
              <a:cxnLst/>
              <a:rect r="r" b="b" t="t" l="l"/>
              <a:pathLst>
                <a:path h="950730" w="5302669">
                  <a:moveTo>
                    <a:pt x="0" y="0"/>
                  </a:moveTo>
                  <a:lnTo>
                    <a:pt x="5302669" y="0"/>
                  </a:lnTo>
                  <a:lnTo>
                    <a:pt x="5302669" y="950730"/>
                  </a:lnTo>
                  <a:lnTo>
                    <a:pt x="0" y="950730"/>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98883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7955188" y="395809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TextBox 7" id="7"/>
          <p:cNvSpPr txBox="true"/>
          <p:nvPr/>
        </p:nvSpPr>
        <p:spPr>
          <a:xfrm rot="0">
            <a:off x="3116382" y="4462814"/>
            <a:ext cx="13187320" cy="3527046"/>
          </a:xfrm>
          <a:prstGeom prst="rect">
            <a:avLst/>
          </a:prstGeom>
        </p:spPr>
        <p:txBody>
          <a:bodyPr anchor="t" rtlCol="false" tIns="0" lIns="0" bIns="0" rIns="0">
            <a:spAutoFit/>
          </a:bodyPr>
          <a:lstStyle/>
          <a:p>
            <a:pPr algn="ctr">
              <a:lnSpc>
                <a:spcPts val="4045"/>
              </a:lnSpc>
              <a:spcBef>
                <a:spcPct val="0"/>
              </a:spcBef>
            </a:pPr>
            <a:r>
              <a:rPr lang="en-US" sz="2889">
                <a:solidFill>
                  <a:srgbClr val="FFFFFF"/>
                </a:solidFill>
                <a:latin typeface="Lora"/>
                <a:ea typeface="Lora"/>
                <a:cs typeface="Lora"/>
                <a:sym typeface="Lora"/>
              </a:rPr>
              <a:t>Walmart, a global retail giant, has been at the forefront of adopting blockchain technology in its supply chain. The company's Food Traceability initiative aims to track food items from farm to fork, ensuring safety, quality, and efficiency. As they have been using the traditional supply chain methods that lack efficiency, transparency and can lead to fraud, new and promising technological solutions should be adopted to increase efficiency, transparency and security in supply chain management. </a:t>
            </a:r>
          </a:p>
        </p:txBody>
      </p:sp>
      <p:sp>
        <p:nvSpPr>
          <p:cNvPr name="TextBox 8" id="8"/>
          <p:cNvSpPr txBox="true"/>
          <p:nvPr/>
        </p:nvSpPr>
        <p:spPr>
          <a:xfrm rot="0">
            <a:off x="3233774" y="1145632"/>
            <a:ext cx="11982899" cy="2245724"/>
          </a:xfrm>
          <a:prstGeom prst="rect">
            <a:avLst/>
          </a:prstGeom>
        </p:spPr>
        <p:txBody>
          <a:bodyPr anchor="t" rtlCol="false" tIns="0" lIns="0" bIns="0" rIns="0">
            <a:spAutoFit/>
          </a:bodyPr>
          <a:lstStyle/>
          <a:p>
            <a:pPr algn="ctr">
              <a:lnSpc>
                <a:spcPts val="9044"/>
              </a:lnSpc>
              <a:spcBef>
                <a:spcPct val="0"/>
              </a:spcBef>
            </a:pPr>
            <a:r>
              <a:rPr lang="en-US" sz="6460">
                <a:solidFill>
                  <a:srgbClr val="3428BA"/>
                </a:solidFill>
                <a:latin typeface="League Spartan"/>
                <a:ea typeface="League Spartan"/>
                <a:cs typeface="League Spartan"/>
                <a:sym typeface="League Spartan"/>
              </a:rPr>
              <a:t>CASE STUDY: WALMART'S FOOD TRACEABILITY</a:t>
            </a:r>
          </a:p>
        </p:txBody>
      </p:sp>
      <p:sp>
        <p:nvSpPr>
          <p:cNvPr name="Freeform 9" id="9"/>
          <p:cNvSpPr/>
          <p:nvPr/>
        </p:nvSpPr>
        <p:spPr>
          <a:xfrm flipH="false" flipV="false" rot="0">
            <a:off x="491978" y="361711"/>
            <a:ext cx="1112947" cy="1002655"/>
          </a:xfrm>
          <a:custGeom>
            <a:avLst/>
            <a:gdLst/>
            <a:ahLst/>
            <a:cxnLst/>
            <a:rect r="r" b="b" t="t" l="l"/>
            <a:pathLst>
              <a:path h="1002655" w="1112947">
                <a:moveTo>
                  <a:pt x="0" y="0"/>
                </a:moveTo>
                <a:lnTo>
                  <a:pt x="1112947" y="0"/>
                </a:lnTo>
                <a:lnTo>
                  <a:pt x="1112947" y="1002655"/>
                </a:lnTo>
                <a:lnTo>
                  <a:pt x="0" y="1002655"/>
                </a:lnTo>
                <a:lnTo>
                  <a:pt x="0" y="0"/>
                </a:lnTo>
                <a:close/>
              </a:path>
            </a:pathLst>
          </a:custGeom>
          <a:blipFill>
            <a:blip r:embed="rId4"/>
            <a:stretch>
              <a:fillRect l="0" t="0" r="0" b="0"/>
            </a:stretch>
          </a:blipFill>
        </p:spPr>
      </p:sp>
      <p:sp>
        <p:nvSpPr>
          <p:cNvPr name="TextBox 10" id="10"/>
          <p:cNvSpPr txBox="true"/>
          <p:nvPr/>
        </p:nvSpPr>
        <p:spPr>
          <a:xfrm rot="0">
            <a:off x="289614" y="9464003"/>
            <a:ext cx="506214"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19</a:t>
            </a:r>
          </a:p>
        </p:txBody>
      </p:sp>
      <p:sp>
        <p:nvSpPr>
          <p:cNvPr name="TextBox 11" id="11"/>
          <p:cNvSpPr txBox="true"/>
          <p:nvPr/>
        </p:nvSpPr>
        <p:spPr>
          <a:xfrm rot="0">
            <a:off x="16022850" y="9378307"/>
            <a:ext cx="3920315" cy="458082"/>
          </a:xfrm>
          <a:prstGeom prst="rect">
            <a:avLst/>
          </a:prstGeom>
        </p:spPr>
        <p:txBody>
          <a:bodyPr anchor="t" rtlCol="false" tIns="0" lIns="0" bIns="0" rIns="0">
            <a:spAutoFit/>
          </a:bodyPr>
          <a:lstStyle/>
          <a:p>
            <a:pPr algn="l">
              <a:lnSpc>
                <a:spcPts val="3626"/>
              </a:lnSpc>
              <a:spcBef>
                <a:spcPct val="0"/>
              </a:spcBef>
            </a:pPr>
            <a:r>
              <a:rPr lang="en-US" sz="2590">
                <a:solidFill>
                  <a:srgbClr val="FFFFFF"/>
                </a:solidFill>
                <a:latin typeface="Arimo"/>
                <a:ea typeface="Arimo"/>
                <a:cs typeface="Arimo"/>
                <a:sym typeface="Arimo"/>
              </a:rPr>
              <a:t>Sakshi</a:t>
            </a:r>
          </a:p>
        </p:txBody>
      </p:sp>
    </p:spTree>
  </p:cSld>
  <p:clrMapOvr>
    <a:masterClrMapping/>
  </p:clrMapOvr>
</p:sld>
</file>

<file path=ppt/slides/slide23.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424850" y="3567697"/>
            <a:ext cx="11438301" cy="6118481"/>
          </a:xfrm>
          <a:prstGeom prst="rect">
            <a:avLst/>
          </a:prstGeom>
        </p:spPr>
        <p:txBody>
          <a:bodyPr anchor="t" rtlCol="false" tIns="0" lIns="0" bIns="0" rIns="0">
            <a:spAutoFit/>
          </a:bodyPr>
          <a:lstStyle/>
          <a:p>
            <a:pPr algn="l" marL="537575" indent="-268787" lvl="1">
              <a:lnSpc>
                <a:spcPts val="3485"/>
              </a:lnSpc>
              <a:buFont typeface="Arial"/>
              <a:buChar char="•"/>
            </a:pPr>
            <a:r>
              <a:rPr lang="en-US" sz="2489">
                <a:solidFill>
                  <a:srgbClr val="000000"/>
                </a:solidFill>
                <a:latin typeface="Lora"/>
                <a:ea typeface="Lora"/>
                <a:cs typeface="Lora"/>
                <a:sym typeface="Lora"/>
              </a:rPr>
              <a:t>Privacy related to data security is a very important Implication.</a:t>
            </a:r>
          </a:p>
          <a:p>
            <a:pPr algn="l">
              <a:lnSpc>
                <a:spcPts val="3485"/>
              </a:lnSpc>
            </a:pPr>
          </a:p>
          <a:p>
            <a:pPr algn="l" marL="537575" indent="-268787" lvl="1">
              <a:lnSpc>
                <a:spcPts val="3485"/>
              </a:lnSpc>
              <a:buFont typeface="Arial"/>
              <a:buChar char="•"/>
            </a:pPr>
            <a:r>
              <a:rPr lang="en-US" sz="2489">
                <a:solidFill>
                  <a:srgbClr val="000000"/>
                </a:solidFill>
                <a:latin typeface="Lora"/>
                <a:ea typeface="Lora"/>
                <a:cs typeface="Lora"/>
                <a:sym typeface="Lora"/>
              </a:rPr>
              <a:t>Decentralized blockchain Networks should have better consideration for governance as such technology can be used for several unethical purposes.</a:t>
            </a:r>
          </a:p>
          <a:p>
            <a:pPr algn="l">
              <a:lnSpc>
                <a:spcPts val="3485"/>
              </a:lnSpc>
            </a:pPr>
          </a:p>
          <a:p>
            <a:pPr algn="l" marL="537575" indent="-268787" lvl="1">
              <a:lnSpc>
                <a:spcPts val="3485"/>
              </a:lnSpc>
              <a:buFont typeface="Arial"/>
              <a:buChar char="•"/>
            </a:pPr>
            <a:r>
              <a:rPr lang="en-US" sz="2489">
                <a:solidFill>
                  <a:srgbClr val="000000"/>
                </a:solidFill>
                <a:latin typeface="Lora"/>
                <a:ea typeface="Lora"/>
                <a:cs typeface="Lora"/>
                <a:sym typeface="Lora"/>
              </a:rPr>
              <a:t>Blockchain technology has been revolutionized as one of the most effective innovations of our time. </a:t>
            </a:r>
          </a:p>
          <a:p>
            <a:pPr algn="l">
              <a:lnSpc>
                <a:spcPts val="3485"/>
              </a:lnSpc>
            </a:pPr>
          </a:p>
          <a:p>
            <a:pPr algn="l" marL="537575" indent="-268787" lvl="1">
              <a:lnSpc>
                <a:spcPts val="3485"/>
              </a:lnSpc>
              <a:buFont typeface="Arial"/>
              <a:buChar char="•"/>
            </a:pPr>
            <a:r>
              <a:rPr lang="en-US" sz="2489">
                <a:solidFill>
                  <a:srgbClr val="000000"/>
                </a:solidFill>
                <a:latin typeface="Lora"/>
                <a:ea typeface="Lora"/>
                <a:cs typeface="Lora"/>
                <a:sym typeface="Lora"/>
              </a:rPr>
              <a:t>Blockchain technologies helps in eradicating financial services restrictions and in the reduction of costs.</a:t>
            </a:r>
          </a:p>
          <a:p>
            <a:pPr algn="l">
              <a:lnSpc>
                <a:spcPts val="3485"/>
              </a:lnSpc>
            </a:pPr>
            <a:r>
              <a:rPr lang="en-US" sz="2489">
                <a:solidFill>
                  <a:srgbClr val="000000"/>
                </a:solidFill>
                <a:latin typeface="Lora"/>
                <a:ea typeface="Lora"/>
                <a:cs typeface="Lora"/>
                <a:sym typeface="Lora"/>
              </a:rPr>
              <a:t> </a:t>
            </a:r>
          </a:p>
          <a:p>
            <a:pPr algn="l" marL="537575" indent="-268787" lvl="1">
              <a:lnSpc>
                <a:spcPts val="3485"/>
              </a:lnSpc>
              <a:buFont typeface="Arial"/>
              <a:buChar char="•"/>
            </a:pPr>
            <a:r>
              <a:rPr lang="en-US" sz="2489">
                <a:solidFill>
                  <a:srgbClr val="000000"/>
                </a:solidFill>
                <a:latin typeface="Lora"/>
                <a:ea typeface="Lora"/>
                <a:cs typeface="Lora"/>
                <a:sym typeface="Lora"/>
              </a:rPr>
              <a:t>Blockchain technology leads to transparency and accountability in various industries.</a:t>
            </a:r>
          </a:p>
        </p:txBody>
      </p:sp>
      <p:sp>
        <p:nvSpPr>
          <p:cNvPr name="TextBox 3" id="3"/>
          <p:cNvSpPr txBox="true"/>
          <p:nvPr/>
        </p:nvSpPr>
        <p:spPr>
          <a:xfrm rot="0">
            <a:off x="709014" y="904875"/>
            <a:ext cx="16869971" cy="2192872"/>
          </a:xfrm>
          <a:prstGeom prst="rect">
            <a:avLst/>
          </a:prstGeom>
        </p:spPr>
        <p:txBody>
          <a:bodyPr anchor="t" rtlCol="false" tIns="0" lIns="0" bIns="0" rIns="0">
            <a:spAutoFit/>
          </a:bodyPr>
          <a:lstStyle/>
          <a:p>
            <a:pPr algn="ctr">
              <a:lnSpc>
                <a:spcPts val="8808"/>
              </a:lnSpc>
              <a:spcBef>
                <a:spcPct val="0"/>
              </a:spcBef>
            </a:pPr>
            <a:r>
              <a:rPr lang="en-US" sz="6291">
                <a:solidFill>
                  <a:srgbClr val="3428BA"/>
                </a:solidFill>
                <a:latin typeface="League Spartan"/>
                <a:ea typeface="League Spartan"/>
                <a:cs typeface="League Spartan"/>
                <a:sym typeface="League Spartan"/>
              </a:rPr>
              <a:t>ETHICAL AND SOCIAL IMPLICATIONS OF BLOCKCHAIN TECHNOLOGY </a:t>
            </a:r>
          </a:p>
        </p:txBody>
      </p:sp>
      <p:sp>
        <p:nvSpPr>
          <p:cNvPr name="TextBox 4" id="4"/>
          <p:cNvSpPr txBox="true"/>
          <p:nvPr/>
        </p:nvSpPr>
        <p:spPr>
          <a:xfrm rot="0">
            <a:off x="271804" y="9464003"/>
            <a:ext cx="541834"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20</a:t>
            </a:r>
          </a:p>
        </p:txBody>
      </p:sp>
      <p:sp>
        <p:nvSpPr>
          <p:cNvPr name="TextBox 5" id="5"/>
          <p:cNvSpPr txBox="true"/>
          <p:nvPr/>
        </p:nvSpPr>
        <p:spPr>
          <a:xfrm rot="0">
            <a:off x="16022850" y="9378307"/>
            <a:ext cx="3920315" cy="458082"/>
          </a:xfrm>
          <a:prstGeom prst="rect">
            <a:avLst/>
          </a:prstGeom>
        </p:spPr>
        <p:txBody>
          <a:bodyPr anchor="t" rtlCol="false" tIns="0" lIns="0" bIns="0" rIns="0">
            <a:spAutoFit/>
          </a:bodyPr>
          <a:lstStyle/>
          <a:p>
            <a:pPr algn="l">
              <a:lnSpc>
                <a:spcPts val="3626"/>
              </a:lnSpc>
              <a:spcBef>
                <a:spcPct val="0"/>
              </a:spcBef>
            </a:pPr>
            <a:r>
              <a:rPr lang="en-US" sz="2590">
                <a:solidFill>
                  <a:srgbClr val="FFFFFF"/>
                </a:solidFill>
                <a:latin typeface="Arimo"/>
                <a:ea typeface="Arimo"/>
                <a:cs typeface="Arimo"/>
                <a:sym typeface="Arimo"/>
              </a:rPr>
              <a:t>Sakshi</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Freeform 3" id="3"/>
          <p:cNvSpPr/>
          <p:nvPr/>
        </p:nvSpPr>
        <p:spPr>
          <a:xfrm flipH="false" flipV="false" rot="0">
            <a:off x="3825794" y="3364284"/>
            <a:ext cx="10805291" cy="3339817"/>
          </a:xfrm>
          <a:custGeom>
            <a:avLst/>
            <a:gdLst/>
            <a:ahLst/>
            <a:cxnLst/>
            <a:rect r="r" b="b" t="t" l="l"/>
            <a:pathLst>
              <a:path h="3339817" w="10805291">
                <a:moveTo>
                  <a:pt x="0" y="0"/>
                </a:moveTo>
                <a:lnTo>
                  <a:pt x="10805291" y="0"/>
                </a:lnTo>
                <a:lnTo>
                  <a:pt x="10805291" y="3339817"/>
                </a:lnTo>
                <a:lnTo>
                  <a:pt x="0" y="33398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084926" y="4678627"/>
            <a:ext cx="9754135" cy="758756"/>
          </a:xfrm>
          <a:prstGeom prst="rect">
            <a:avLst/>
          </a:prstGeom>
        </p:spPr>
        <p:txBody>
          <a:bodyPr anchor="t" rtlCol="false" tIns="0" lIns="0" bIns="0" rIns="0">
            <a:spAutoFit/>
          </a:bodyPr>
          <a:lstStyle/>
          <a:p>
            <a:pPr algn="l">
              <a:lnSpc>
                <a:spcPts val="5874"/>
              </a:lnSpc>
            </a:pPr>
            <a:r>
              <a:rPr lang="en-US" sz="5340">
                <a:solidFill>
                  <a:srgbClr val="FFFFFF"/>
                </a:solidFill>
                <a:latin typeface="HK Modular"/>
                <a:ea typeface="HK Modular"/>
                <a:cs typeface="HK Modular"/>
                <a:sym typeface="HK Modular"/>
              </a:rPr>
              <a:t>CONCLUSION</a:t>
            </a:r>
          </a:p>
        </p:txBody>
      </p:sp>
      <p:sp>
        <p:nvSpPr>
          <p:cNvPr name="Freeform 5" id="5"/>
          <p:cNvSpPr/>
          <p:nvPr/>
        </p:nvSpPr>
        <p:spPr>
          <a:xfrm flipH="false" flipV="false" rot="0">
            <a:off x="491978" y="361711"/>
            <a:ext cx="1112947" cy="1002655"/>
          </a:xfrm>
          <a:custGeom>
            <a:avLst/>
            <a:gdLst/>
            <a:ahLst/>
            <a:cxnLst/>
            <a:rect r="r" b="b" t="t" l="l"/>
            <a:pathLst>
              <a:path h="1002655" w="1112947">
                <a:moveTo>
                  <a:pt x="0" y="0"/>
                </a:moveTo>
                <a:lnTo>
                  <a:pt x="1112947" y="0"/>
                </a:lnTo>
                <a:lnTo>
                  <a:pt x="1112947" y="1002655"/>
                </a:lnTo>
                <a:lnTo>
                  <a:pt x="0" y="1002655"/>
                </a:lnTo>
                <a:lnTo>
                  <a:pt x="0" y="0"/>
                </a:lnTo>
                <a:close/>
              </a:path>
            </a:pathLst>
          </a:custGeom>
          <a:blipFill>
            <a:blip r:embed="rId5"/>
            <a:stretch>
              <a:fillRect l="0" t="0" r="0" b="0"/>
            </a:stretch>
          </a:blipFill>
        </p:spPr>
      </p:sp>
      <p:sp>
        <p:nvSpPr>
          <p:cNvPr name="TextBox 6" id="6"/>
          <p:cNvSpPr txBox="true"/>
          <p:nvPr/>
        </p:nvSpPr>
        <p:spPr>
          <a:xfrm rot="0">
            <a:off x="308714" y="9464003"/>
            <a:ext cx="468015"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Canva Sans Bold"/>
                <a:ea typeface="Canva Sans Bold"/>
                <a:cs typeface="Canva Sans Bold"/>
                <a:sym typeface="Canva Sans Bold"/>
              </a:rPr>
              <a:t>21</a:t>
            </a:r>
          </a:p>
        </p:txBody>
      </p:sp>
      <p:sp>
        <p:nvSpPr>
          <p:cNvPr name="TextBox 7" id="7"/>
          <p:cNvSpPr txBox="true"/>
          <p:nvPr/>
        </p:nvSpPr>
        <p:spPr>
          <a:xfrm rot="0">
            <a:off x="16022850" y="9378307"/>
            <a:ext cx="3920315" cy="458082"/>
          </a:xfrm>
          <a:prstGeom prst="rect">
            <a:avLst/>
          </a:prstGeom>
        </p:spPr>
        <p:txBody>
          <a:bodyPr anchor="t" rtlCol="false" tIns="0" lIns="0" bIns="0" rIns="0">
            <a:spAutoFit/>
          </a:bodyPr>
          <a:lstStyle/>
          <a:p>
            <a:pPr algn="l">
              <a:lnSpc>
                <a:spcPts val="3626"/>
              </a:lnSpc>
              <a:spcBef>
                <a:spcPct val="0"/>
              </a:spcBef>
            </a:pPr>
            <a:r>
              <a:rPr lang="en-US" sz="2590">
                <a:solidFill>
                  <a:srgbClr val="FFFFFF"/>
                </a:solidFill>
                <a:latin typeface="Arimo"/>
                <a:ea typeface="Arimo"/>
                <a:cs typeface="Arimo"/>
                <a:sym typeface="Arimo"/>
              </a:rPr>
              <a:t>Sakshi</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9570" y="5269548"/>
            <a:ext cx="22247141" cy="3988752"/>
            <a:chOff x="0" y="0"/>
            <a:chExt cx="5302669" cy="950730"/>
          </a:xfrm>
        </p:grpSpPr>
        <p:sp>
          <p:nvSpPr>
            <p:cNvPr name="Freeform 4" id="4"/>
            <p:cNvSpPr/>
            <p:nvPr/>
          </p:nvSpPr>
          <p:spPr>
            <a:xfrm flipH="false" flipV="false" rot="0">
              <a:off x="0" y="0"/>
              <a:ext cx="5302669" cy="950730"/>
            </a:xfrm>
            <a:custGeom>
              <a:avLst/>
              <a:gdLst/>
              <a:ahLst/>
              <a:cxnLst/>
              <a:rect r="r" b="b" t="t" l="l"/>
              <a:pathLst>
                <a:path h="950730" w="5302669">
                  <a:moveTo>
                    <a:pt x="0" y="0"/>
                  </a:moveTo>
                  <a:lnTo>
                    <a:pt x="5302669" y="0"/>
                  </a:lnTo>
                  <a:lnTo>
                    <a:pt x="5302669" y="950730"/>
                  </a:lnTo>
                  <a:lnTo>
                    <a:pt x="0" y="95073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5302669" cy="98883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33017" y="2427284"/>
            <a:ext cx="5077990" cy="50779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138572" y="1605667"/>
            <a:ext cx="2147544" cy="214754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6679217" y="2834119"/>
            <a:ext cx="8592580" cy="2435429"/>
          </a:xfrm>
          <a:prstGeom prst="rect">
            <a:avLst/>
          </a:prstGeom>
        </p:spPr>
        <p:txBody>
          <a:bodyPr anchor="t" rtlCol="false" tIns="0" lIns="0" bIns="0" rIns="0">
            <a:spAutoFit/>
          </a:bodyPr>
          <a:lstStyle/>
          <a:p>
            <a:pPr algn="l">
              <a:lnSpc>
                <a:spcPts val="19929"/>
              </a:lnSpc>
              <a:spcBef>
                <a:spcPct val="0"/>
              </a:spcBef>
            </a:pPr>
            <a:r>
              <a:rPr lang="en-US" sz="14235">
                <a:solidFill>
                  <a:srgbClr val="3428BA"/>
                </a:solidFill>
                <a:latin typeface="Anton"/>
                <a:ea typeface="Anton"/>
                <a:cs typeface="Anton"/>
                <a:sym typeface="Anton"/>
              </a:rPr>
              <a:t>THANK YOU!</a:t>
            </a:r>
          </a:p>
        </p:txBody>
      </p:sp>
      <p:sp>
        <p:nvSpPr>
          <p:cNvPr name="Freeform 13" id="13"/>
          <p:cNvSpPr/>
          <p:nvPr/>
        </p:nvSpPr>
        <p:spPr>
          <a:xfrm flipH="false" flipV="false" rot="0">
            <a:off x="9144000" y="687471"/>
            <a:ext cx="2689388" cy="2422872"/>
          </a:xfrm>
          <a:custGeom>
            <a:avLst/>
            <a:gdLst/>
            <a:ahLst/>
            <a:cxnLst/>
            <a:rect r="r" b="b" t="t" l="l"/>
            <a:pathLst>
              <a:path h="2422872" w="2689388">
                <a:moveTo>
                  <a:pt x="0" y="0"/>
                </a:moveTo>
                <a:lnTo>
                  <a:pt x="2689388" y="0"/>
                </a:lnTo>
                <a:lnTo>
                  <a:pt x="2689388" y="2422873"/>
                </a:lnTo>
                <a:lnTo>
                  <a:pt x="0" y="2422873"/>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p:cSld>
    <p:bg>
      <p:bgPr>
        <a:gradFill rotWithShape="true">
          <a:gsLst>
            <a:gs pos="0">
              <a:srgbClr val="03346E">
                <a:alpha val="100000"/>
              </a:srgbClr>
            </a:gs>
            <a:gs pos="100000">
              <a:srgbClr val="6EACDA">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144984" y="819150"/>
            <a:ext cx="5180409" cy="1041400"/>
          </a:xfrm>
          <a:prstGeom prst="rect">
            <a:avLst/>
          </a:prstGeom>
        </p:spPr>
        <p:txBody>
          <a:bodyPr anchor="t" rtlCol="false" tIns="0" lIns="0" bIns="0" rIns="0">
            <a:spAutoFit/>
          </a:bodyPr>
          <a:lstStyle/>
          <a:p>
            <a:pPr algn="ctr">
              <a:lnSpc>
                <a:spcPts val="7699"/>
              </a:lnSpc>
            </a:pPr>
            <a:r>
              <a:rPr lang="en-US" sz="5499" b="true">
                <a:solidFill>
                  <a:srgbClr val="FFFFFF"/>
                </a:solidFill>
                <a:latin typeface="Times New Roman Bold"/>
                <a:ea typeface="Times New Roman Bold"/>
                <a:cs typeface="Times New Roman Bold"/>
                <a:sym typeface="Times New Roman Bold"/>
              </a:rPr>
              <a:t>Table of Contents</a:t>
            </a:r>
          </a:p>
        </p:txBody>
      </p:sp>
      <p:sp>
        <p:nvSpPr>
          <p:cNvPr name="AutoShape 3" id="3"/>
          <p:cNvSpPr/>
          <p:nvPr/>
        </p:nvSpPr>
        <p:spPr>
          <a:xfrm flipV="true">
            <a:off x="876325" y="2122388"/>
            <a:ext cx="16233619" cy="14287"/>
          </a:xfrm>
          <a:prstGeom prst="line">
            <a:avLst/>
          </a:prstGeom>
          <a:ln cap="flat" w="28575">
            <a:solidFill>
              <a:srgbClr val="F6FBFE"/>
            </a:solidFill>
            <a:prstDash val="solid"/>
            <a:headEnd type="none" len="sm" w="sm"/>
            <a:tailEnd type="none" len="sm" w="sm"/>
          </a:ln>
        </p:spPr>
      </p:sp>
      <p:sp>
        <p:nvSpPr>
          <p:cNvPr name="TextBox 4" id="4"/>
          <p:cNvSpPr txBox="true"/>
          <p:nvPr/>
        </p:nvSpPr>
        <p:spPr>
          <a:xfrm rot="0">
            <a:off x="589905" y="2526808"/>
            <a:ext cx="15164098" cy="6225540"/>
          </a:xfrm>
          <a:prstGeom prst="rect">
            <a:avLst/>
          </a:prstGeom>
        </p:spPr>
        <p:txBody>
          <a:bodyPr anchor="t" rtlCol="false" tIns="0" lIns="0" bIns="0" rIns="0">
            <a:spAutoFit/>
          </a:bodyPr>
          <a:lstStyle/>
          <a:p>
            <a:pPr algn="l" marL="842013" indent="-421007" lvl="1">
              <a:lnSpc>
                <a:spcPts val="5460"/>
              </a:lnSpc>
              <a:buFont typeface="Arial"/>
              <a:buChar char="•"/>
            </a:pPr>
            <a:r>
              <a:rPr lang="en-US" b="true" sz="3900">
                <a:solidFill>
                  <a:srgbClr val="FFFFFF"/>
                </a:solidFill>
                <a:latin typeface="Times New Roman Bold"/>
                <a:ea typeface="Times New Roman Bold"/>
                <a:cs typeface="Times New Roman Bold"/>
                <a:sym typeface="Times New Roman Bold"/>
              </a:rPr>
              <a:t>What is Blockchain?..................................................................01-04</a:t>
            </a:r>
          </a:p>
          <a:p>
            <a:pPr algn="l" marL="842013" indent="-421007" lvl="1">
              <a:lnSpc>
                <a:spcPts val="5460"/>
              </a:lnSpc>
              <a:buFont typeface="Arial"/>
              <a:buChar char="•"/>
            </a:pPr>
            <a:r>
              <a:rPr lang="en-US" b="true" sz="3900">
                <a:solidFill>
                  <a:srgbClr val="FFFFFF"/>
                </a:solidFill>
                <a:latin typeface="Times New Roman Bold"/>
                <a:ea typeface="Times New Roman Bold"/>
                <a:cs typeface="Times New Roman Bold"/>
                <a:sym typeface="Times New Roman Bold"/>
              </a:rPr>
              <a:t>How is Blockchain Implemented?....................................................05</a:t>
            </a:r>
          </a:p>
          <a:p>
            <a:pPr algn="l" marL="842013" indent="-421007" lvl="1">
              <a:lnSpc>
                <a:spcPts val="5460"/>
              </a:lnSpc>
              <a:buFont typeface="Arial"/>
              <a:buChar char="•"/>
            </a:pPr>
            <a:r>
              <a:rPr lang="en-US" b="true" sz="3900">
                <a:solidFill>
                  <a:srgbClr val="FFFFFF"/>
                </a:solidFill>
                <a:latin typeface="Times New Roman Bold"/>
                <a:ea typeface="Times New Roman Bold"/>
                <a:cs typeface="Times New Roman Bold"/>
                <a:sym typeface="Times New Roman Bold"/>
              </a:rPr>
              <a:t>What is Blockchain Security?.....................................................06-09</a:t>
            </a:r>
          </a:p>
          <a:p>
            <a:pPr algn="l" marL="842013" indent="-421007" lvl="1">
              <a:lnSpc>
                <a:spcPts val="5460"/>
              </a:lnSpc>
              <a:buFont typeface="Arial"/>
              <a:buChar char="•"/>
            </a:pPr>
            <a:r>
              <a:rPr lang="en-US" b="true" sz="3900">
                <a:solidFill>
                  <a:srgbClr val="FFFFFF"/>
                </a:solidFill>
                <a:latin typeface="Times New Roman Bold"/>
                <a:ea typeface="Times New Roman Bold"/>
                <a:cs typeface="Times New Roman Bold"/>
                <a:sym typeface="Times New Roman Bold"/>
              </a:rPr>
              <a:t>Legal Status of Blockchain &amp; Cryptocurrencies..............................10</a:t>
            </a:r>
          </a:p>
          <a:p>
            <a:pPr algn="l" marL="842013" indent="-421007" lvl="1">
              <a:lnSpc>
                <a:spcPts val="5460"/>
              </a:lnSpc>
              <a:buFont typeface="Arial"/>
              <a:buChar char="•"/>
            </a:pPr>
            <a:r>
              <a:rPr lang="en-US" b="true" sz="3900">
                <a:solidFill>
                  <a:srgbClr val="FFFFFF"/>
                </a:solidFill>
                <a:latin typeface="Times New Roman Bold"/>
                <a:ea typeface="Times New Roman Bold"/>
                <a:cs typeface="Times New Roman Bold"/>
                <a:sym typeface="Times New Roman Bold"/>
              </a:rPr>
              <a:t>Blockchain Use Cases................................................................11-16</a:t>
            </a:r>
          </a:p>
          <a:p>
            <a:pPr algn="l" marL="842013" indent="-421007" lvl="1">
              <a:lnSpc>
                <a:spcPts val="5460"/>
              </a:lnSpc>
              <a:buFont typeface="Arial"/>
              <a:buChar char="•"/>
            </a:pPr>
            <a:r>
              <a:rPr lang="en-US" b="true" sz="3900">
                <a:solidFill>
                  <a:srgbClr val="FFFFFF"/>
                </a:solidFill>
                <a:latin typeface="Times New Roman Bold"/>
                <a:ea typeface="Times New Roman Bold"/>
                <a:cs typeface="Times New Roman Bold"/>
                <a:sym typeface="Times New Roman Bold"/>
              </a:rPr>
              <a:t>Challenges in Blockchain................................................................17</a:t>
            </a:r>
          </a:p>
          <a:p>
            <a:pPr algn="l" marL="842013" indent="-421007" lvl="1">
              <a:lnSpc>
                <a:spcPts val="5460"/>
              </a:lnSpc>
              <a:buFont typeface="Arial"/>
              <a:buChar char="•"/>
            </a:pPr>
            <a:r>
              <a:rPr lang="en-US" b="true" sz="3900">
                <a:solidFill>
                  <a:srgbClr val="FFFFFF"/>
                </a:solidFill>
                <a:latin typeface="Times New Roman Bold"/>
                <a:ea typeface="Times New Roman Bold"/>
                <a:cs typeface="Times New Roman Bold"/>
                <a:sym typeface="Times New Roman Bold"/>
              </a:rPr>
              <a:t>Future Trends and Prospects in Blockchain.....................................18</a:t>
            </a:r>
          </a:p>
          <a:p>
            <a:pPr algn="l" marL="842013" indent="-421007" lvl="1">
              <a:lnSpc>
                <a:spcPts val="5460"/>
              </a:lnSpc>
              <a:buFont typeface="Arial"/>
              <a:buChar char="•"/>
            </a:pPr>
            <a:r>
              <a:rPr lang="en-US" b="true" sz="3900">
                <a:solidFill>
                  <a:srgbClr val="FFFFFF"/>
                </a:solidFill>
                <a:latin typeface="Times New Roman Bold"/>
                <a:ea typeface="Times New Roman Bold"/>
                <a:cs typeface="Times New Roman Bold"/>
                <a:sym typeface="Times New Roman Bold"/>
              </a:rPr>
              <a:t>Ethical and Implications of Blockchain Technology.........................20</a:t>
            </a:r>
          </a:p>
          <a:p>
            <a:pPr algn="l" marL="842013" indent="-421007" lvl="1">
              <a:lnSpc>
                <a:spcPts val="5460"/>
              </a:lnSpc>
              <a:buFont typeface="Arial"/>
              <a:buChar char="•"/>
            </a:pPr>
            <a:r>
              <a:rPr lang="en-US" b="true" sz="3900">
                <a:solidFill>
                  <a:srgbClr val="FFFFFF"/>
                </a:solidFill>
                <a:latin typeface="Times New Roman Bold"/>
                <a:ea typeface="Times New Roman Bold"/>
                <a:cs typeface="Times New Roman Bold"/>
                <a:sym typeface="Times New Roman Bold"/>
              </a:rPr>
              <a:t>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BFE"/>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424182" y="2119233"/>
            <a:ext cx="12219260" cy="6048534"/>
          </a:xfrm>
          <a:custGeom>
            <a:avLst/>
            <a:gdLst/>
            <a:ahLst/>
            <a:cxnLst/>
            <a:rect r="r" b="b" t="t" l="l"/>
            <a:pathLst>
              <a:path h="6048534" w="12219260">
                <a:moveTo>
                  <a:pt x="0" y="0"/>
                </a:moveTo>
                <a:lnTo>
                  <a:pt x="12219260" y="0"/>
                </a:lnTo>
                <a:lnTo>
                  <a:pt x="12219260" y="6048534"/>
                </a:lnTo>
                <a:lnTo>
                  <a:pt x="0" y="6048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186610" y="800865"/>
            <a:ext cx="5978011" cy="8685270"/>
            <a:chOff x="0" y="0"/>
            <a:chExt cx="7970682" cy="11580360"/>
          </a:xfrm>
        </p:grpSpPr>
        <p:pic>
          <p:nvPicPr>
            <p:cNvPr name="Picture 4" id="4"/>
            <p:cNvPicPr>
              <a:picLocks noChangeAspect="true"/>
            </p:cNvPicPr>
            <p:nvPr/>
          </p:nvPicPr>
          <p:blipFill>
            <a:blip r:embed="rId4"/>
            <a:srcRect l="7325" t="0" r="48021" b="0"/>
            <a:stretch>
              <a:fillRect/>
            </a:stretch>
          </p:blipFill>
          <p:spPr>
            <a:xfrm flipH="false" flipV="false">
              <a:off x="0" y="0"/>
              <a:ext cx="7970682" cy="11580360"/>
            </a:xfrm>
            <a:prstGeom prst="rect">
              <a:avLst/>
            </a:prstGeom>
          </p:spPr>
        </p:pic>
      </p:grpSp>
      <p:grpSp>
        <p:nvGrpSpPr>
          <p:cNvPr name="Group 5" id="5"/>
          <p:cNvGrpSpPr/>
          <p:nvPr/>
        </p:nvGrpSpPr>
        <p:grpSpPr>
          <a:xfrm rot="0">
            <a:off x="4808100" y="7050490"/>
            <a:ext cx="5213726" cy="2315429"/>
            <a:chOff x="0" y="0"/>
            <a:chExt cx="1280776" cy="568796"/>
          </a:xfrm>
        </p:grpSpPr>
        <p:sp>
          <p:nvSpPr>
            <p:cNvPr name="Freeform 6" id="6"/>
            <p:cNvSpPr/>
            <p:nvPr/>
          </p:nvSpPr>
          <p:spPr>
            <a:xfrm flipH="false" flipV="false" rot="0">
              <a:off x="0" y="0"/>
              <a:ext cx="1280776" cy="568796"/>
            </a:xfrm>
            <a:custGeom>
              <a:avLst/>
              <a:gdLst/>
              <a:ahLst/>
              <a:cxnLst/>
              <a:rect r="r" b="b" t="t" l="l"/>
              <a:pathLst>
                <a:path h="568796" w="1280776">
                  <a:moveTo>
                    <a:pt x="0" y="0"/>
                  </a:moveTo>
                  <a:lnTo>
                    <a:pt x="1280776" y="0"/>
                  </a:lnTo>
                  <a:lnTo>
                    <a:pt x="1280776" y="568796"/>
                  </a:lnTo>
                  <a:lnTo>
                    <a:pt x="0" y="568796"/>
                  </a:lnTo>
                  <a:close/>
                </a:path>
              </a:pathLst>
            </a:custGeom>
            <a:solidFill>
              <a:srgbClr val="FFD116"/>
            </a:solidFill>
          </p:spPr>
        </p:sp>
      </p:grpSp>
      <p:grpSp>
        <p:nvGrpSpPr>
          <p:cNvPr name="Group 7" id="7"/>
          <p:cNvGrpSpPr/>
          <p:nvPr/>
        </p:nvGrpSpPr>
        <p:grpSpPr>
          <a:xfrm rot="0">
            <a:off x="10340243" y="7050490"/>
            <a:ext cx="5311301" cy="2315429"/>
            <a:chOff x="0" y="0"/>
            <a:chExt cx="1304746" cy="568796"/>
          </a:xfrm>
        </p:grpSpPr>
        <p:sp>
          <p:nvSpPr>
            <p:cNvPr name="Freeform 8" id="8"/>
            <p:cNvSpPr/>
            <p:nvPr/>
          </p:nvSpPr>
          <p:spPr>
            <a:xfrm flipH="false" flipV="false" rot="0">
              <a:off x="0" y="0"/>
              <a:ext cx="1304746" cy="568796"/>
            </a:xfrm>
            <a:custGeom>
              <a:avLst/>
              <a:gdLst/>
              <a:ahLst/>
              <a:cxnLst/>
              <a:rect r="r" b="b" t="t" l="l"/>
              <a:pathLst>
                <a:path h="568796" w="1304746">
                  <a:moveTo>
                    <a:pt x="0" y="0"/>
                  </a:moveTo>
                  <a:lnTo>
                    <a:pt x="1304746" y="0"/>
                  </a:lnTo>
                  <a:lnTo>
                    <a:pt x="1304746" y="568796"/>
                  </a:lnTo>
                  <a:lnTo>
                    <a:pt x="0" y="568796"/>
                  </a:lnTo>
                  <a:close/>
                </a:path>
              </a:pathLst>
            </a:custGeom>
            <a:solidFill>
              <a:srgbClr val="001847"/>
            </a:solidFill>
          </p:spPr>
        </p:sp>
      </p:grpSp>
      <p:grpSp>
        <p:nvGrpSpPr>
          <p:cNvPr name="Group 9" id="9"/>
          <p:cNvGrpSpPr/>
          <p:nvPr/>
        </p:nvGrpSpPr>
        <p:grpSpPr>
          <a:xfrm rot="-10800000">
            <a:off x="16456708" y="8927651"/>
            <a:ext cx="330649" cy="33064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grpSp>
        <p:nvGrpSpPr>
          <p:cNvPr name="Group 11" id="11"/>
          <p:cNvGrpSpPr/>
          <p:nvPr/>
        </p:nvGrpSpPr>
        <p:grpSpPr>
          <a:xfrm rot="-10800000">
            <a:off x="15983184" y="8927651"/>
            <a:ext cx="330649" cy="330649"/>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sp>
      </p:grpSp>
      <p:grpSp>
        <p:nvGrpSpPr>
          <p:cNvPr name="Group 13" id="13"/>
          <p:cNvGrpSpPr/>
          <p:nvPr/>
        </p:nvGrpSpPr>
        <p:grpSpPr>
          <a:xfrm rot="-10800000">
            <a:off x="16928651" y="8927651"/>
            <a:ext cx="330649" cy="330649"/>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sp>
      </p:grpSp>
      <p:sp>
        <p:nvSpPr>
          <p:cNvPr name="TextBox 15" id="15"/>
          <p:cNvSpPr txBox="true"/>
          <p:nvPr/>
        </p:nvSpPr>
        <p:spPr>
          <a:xfrm rot="0">
            <a:off x="8732487" y="1104900"/>
            <a:ext cx="8526813" cy="3164586"/>
          </a:xfrm>
          <a:prstGeom prst="rect">
            <a:avLst/>
          </a:prstGeom>
        </p:spPr>
        <p:txBody>
          <a:bodyPr anchor="t" rtlCol="false" tIns="0" lIns="0" bIns="0" rIns="0">
            <a:spAutoFit/>
          </a:bodyPr>
          <a:lstStyle/>
          <a:p>
            <a:pPr algn="l">
              <a:lnSpc>
                <a:spcPts val="4992"/>
              </a:lnSpc>
            </a:pPr>
            <a:r>
              <a:rPr lang="en-US" b="true" sz="4800" spc="-129">
                <a:solidFill>
                  <a:srgbClr val="1D3055"/>
                </a:solidFill>
                <a:latin typeface="Antonio Bold"/>
                <a:ea typeface="Antonio Bold"/>
                <a:cs typeface="Antonio Bold"/>
                <a:sym typeface="Antonio Bold"/>
              </a:rPr>
              <a:t>A DELOITTE REPORT SAYS THAT 40% OF FINANCIAL SERVICES FIRMS ARE INVESTING IN BLOCKCHAIN TECHNOLOGIES TO STREAMLINE OPERATIONS AND IMPROVE CUSTOMER EXPERIENCES.</a:t>
            </a:r>
          </a:p>
        </p:txBody>
      </p:sp>
      <p:sp>
        <p:nvSpPr>
          <p:cNvPr name="TextBox 16" id="16"/>
          <p:cNvSpPr txBox="true"/>
          <p:nvPr/>
        </p:nvSpPr>
        <p:spPr>
          <a:xfrm rot="0">
            <a:off x="5176133" y="7179127"/>
            <a:ext cx="4527189" cy="863600"/>
          </a:xfrm>
          <a:prstGeom prst="rect">
            <a:avLst/>
          </a:prstGeom>
        </p:spPr>
        <p:txBody>
          <a:bodyPr anchor="t" rtlCol="false" tIns="0" lIns="0" bIns="0" rIns="0">
            <a:spAutoFit/>
          </a:bodyPr>
          <a:lstStyle/>
          <a:p>
            <a:pPr algn="ctr">
              <a:lnSpc>
                <a:spcPts val="7000"/>
              </a:lnSpc>
            </a:pPr>
            <a:r>
              <a:rPr lang="en-US" b="true" sz="5000">
                <a:solidFill>
                  <a:srgbClr val="001847"/>
                </a:solidFill>
                <a:latin typeface="Inter Bold"/>
                <a:ea typeface="Inter Bold"/>
                <a:cs typeface="Inter Bold"/>
                <a:sym typeface="Inter Bold"/>
              </a:rPr>
              <a:t>$ 69 Billion</a:t>
            </a:r>
          </a:p>
        </p:txBody>
      </p:sp>
      <p:sp>
        <p:nvSpPr>
          <p:cNvPr name="TextBox 17" id="17"/>
          <p:cNvSpPr txBox="true"/>
          <p:nvPr/>
        </p:nvSpPr>
        <p:spPr>
          <a:xfrm rot="0">
            <a:off x="10697133" y="7211195"/>
            <a:ext cx="4597521" cy="854075"/>
          </a:xfrm>
          <a:prstGeom prst="rect">
            <a:avLst/>
          </a:prstGeom>
        </p:spPr>
        <p:txBody>
          <a:bodyPr anchor="t" rtlCol="false" tIns="0" lIns="0" bIns="0" rIns="0">
            <a:spAutoFit/>
          </a:bodyPr>
          <a:lstStyle/>
          <a:p>
            <a:pPr algn="ctr">
              <a:lnSpc>
                <a:spcPts val="6999"/>
              </a:lnSpc>
            </a:pPr>
            <a:r>
              <a:rPr lang="en-US" b="true" sz="4999">
                <a:solidFill>
                  <a:srgbClr val="F6FBFE"/>
                </a:solidFill>
                <a:latin typeface="Open Sans Bold"/>
                <a:ea typeface="Open Sans Bold"/>
                <a:cs typeface="Open Sans Bold"/>
                <a:sym typeface="Open Sans Bold"/>
              </a:rPr>
              <a:t>68% CAGR</a:t>
            </a:r>
          </a:p>
        </p:txBody>
      </p:sp>
      <p:sp>
        <p:nvSpPr>
          <p:cNvPr name="TextBox 18" id="18"/>
          <p:cNvSpPr txBox="true"/>
          <p:nvPr/>
        </p:nvSpPr>
        <p:spPr>
          <a:xfrm rot="0">
            <a:off x="4808100" y="8008120"/>
            <a:ext cx="5213726" cy="1167698"/>
          </a:xfrm>
          <a:prstGeom prst="rect">
            <a:avLst/>
          </a:prstGeom>
        </p:spPr>
        <p:txBody>
          <a:bodyPr anchor="t" rtlCol="false" tIns="0" lIns="0" bIns="0" rIns="0">
            <a:spAutoFit/>
          </a:bodyPr>
          <a:lstStyle/>
          <a:p>
            <a:pPr algn="ctr">
              <a:lnSpc>
                <a:spcPts val="3577"/>
              </a:lnSpc>
            </a:pPr>
            <a:r>
              <a:rPr lang="en-US" sz="2555">
                <a:solidFill>
                  <a:srgbClr val="1D3055"/>
                </a:solidFill>
                <a:latin typeface="Inter"/>
                <a:ea typeface="Inter"/>
                <a:cs typeface="Inter"/>
                <a:sym typeface="Inter"/>
              </a:rPr>
              <a:t>Predicted Blockchain Tech</a:t>
            </a:r>
          </a:p>
          <a:p>
            <a:pPr algn="ctr">
              <a:lnSpc>
                <a:spcPts val="3583"/>
              </a:lnSpc>
            </a:pPr>
            <a:r>
              <a:rPr lang="en-US" sz="2559">
                <a:solidFill>
                  <a:srgbClr val="1D3055"/>
                </a:solidFill>
                <a:latin typeface="Inter"/>
                <a:ea typeface="Inter"/>
                <a:cs typeface="Inter"/>
                <a:sym typeface="Inter"/>
              </a:rPr>
              <a:t>Market by 2032</a:t>
            </a:r>
          </a:p>
          <a:p>
            <a:pPr algn="ctr">
              <a:lnSpc>
                <a:spcPts val="2100"/>
              </a:lnSpc>
            </a:pPr>
            <a:r>
              <a:rPr lang="en-US" sz="1500" i="true">
                <a:solidFill>
                  <a:srgbClr val="1D3055"/>
                </a:solidFill>
                <a:latin typeface="Inter Italics"/>
                <a:ea typeface="Inter Italics"/>
                <a:cs typeface="Inter Italics"/>
                <a:sym typeface="Inter Italics"/>
              </a:rPr>
              <a:t>Source: Custom Market Insights</a:t>
            </a:r>
          </a:p>
        </p:txBody>
      </p:sp>
      <p:sp>
        <p:nvSpPr>
          <p:cNvPr name="TextBox 19" id="19"/>
          <p:cNvSpPr txBox="true"/>
          <p:nvPr/>
        </p:nvSpPr>
        <p:spPr>
          <a:xfrm rot="0">
            <a:off x="10621129" y="8017645"/>
            <a:ext cx="4673524" cy="1158173"/>
          </a:xfrm>
          <a:prstGeom prst="rect">
            <a:avLst/>
          </a:prstGeom>
        </p:spPr>
        <p:txBody>
          <a:bodyPr anchor="t" rtlCol="false" tIns="0" lIns="0" bIns="0" rIns="0">
            <a:spAutoFit/>
          </a:bodyPr>
          <a:lstStyle/>
          <a:p>
            <a:pPr algn="ctr">
              <a:lnSpc>
                <a:spcPts val="3577"/>
              </a:lnSpc>
            </a:pPr>
            <a:r>
              <a:rPr lang="en-US" sz="2555">
                <a:solidFill>
                  <a:srgbClr val="F6FBFE"/>
                </a:solidFill>
                <a:latin typeface="Open Sans"/>
                <a:ea typeface="Open Sans"/>
                <a:cs typeface="Open Sans"/>
                <a:sym typeface="Open Sans"/>
              </a:rPr>
              <a:t>Forecasted Growth Rate between 2023-32</a:t>
            </a:r>
          </a:p>
          <a:p>
            <a:pPr algn="ctr">
              <a:lnSpc>
                <a:spcPts val="2100"/>
              </a:lnSpc>
            </a:pPr>
            <a:r>
              <a:rPr lang="en-US" sz="1500" i="true">
                <a:solidFill>
                  <a:srgbClr val="F6FBFE"/>
                </a:solidFill>
                <a:latin typeface="Open Sans Italics"/>
                <a:ea typeface="Open Sans Italics"/>
                <a:cs typeface="Open Sans Italics"/>
                <a:sym typeface="Open Sans Italics"/>
              </a:rPr>
              <a:t>Source: Custom Market Insights</a:t>
            </a:r>
          </a:p>
        </p:txBody>
      </p:sp>
      <p:sp>
        <p:nvSpPr>
          <p:cNvPr name="TextBox 20" id="20"/>
          <p:cNvSpPr txBox="true"/>
          <p:nvPr/>
        </p:nvSpPr>
        <p:spPr>
          <a:xfrm rot="0">
            <a:off x="8732487" y="5023171"/>
            <a:ext cx="5175723" cy="789305"/>
          </a:xfrm>
          <a:prstGeom prst="rect">
            <a:avLst/>
          </a:prstGeom>
        </p:spPr>
        <p:txBody>
          <a:bodyPr anchor="t" rtlCol="false" tIns="0" lIns="0" bIns="0" rIns="0">
            <a:spAutoFit/>
          </a:bodyPr>
          <a:lstStyle/>
          <a:p>
            <a:pPr algn="l">
              <a:lnSpc>
                <a:spcPts val="3219"/>
              </a:lnSpc>
            </a:pPr>
            <a:r>
              <a:rPr lang="en-US" sz="2299">
                <a:solidFill>
                  <a:srgbClr val="1D3055"/>
                </a:solidFill>
                <a:latin typeface="Inter"/>
                <a:ea typeface="Inter"/>
                <a:cs typeface="Inter"/>
                <a:sym typeface="Inter"/>
              </a:rPr>
              <a:t>But why all this fuss?</a:t>
            </a:r>
          </a:p>
          <a:p>
            <a:pPr algn="l">
              <a:lnSpc>
                <a:spcPts val="3219"/>
              </a:lnSpc>
            </a:pPr>
            <a:r>
              <a:rPr lang="en-US" sz="2299">
                <a:solidFill>
                  <a:srgbClr val="1D3055"/>
                </a:solidFill>
                <a:latin typeface="Inter"/>
                <a:ea typeface="Inter"/>
                <a:cs typeface="Inter"/>
                <a:sym typeface="Inter"/>
              </a:rPr>
              <a:t>What is Blockchain Technology?</a:t>
            </a:r>
          </a:p>
        </p:txBody>
      </p:sp>
      <p:sp>
        <p:nvSpPr>
          <p:cNvPr name="TextBox 21" id="21"/>
          <p:cNvSpPr txBox="true"/>
          <p:nvPr/>
        </p:nvSpPr>
        <p:spPr>
          <a:xfrm rot="0">
            <a:off x="16751924" y="9622118"/>
            <a:ext cx="830342"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Lato 1"/>
                <a:ea typeface="Lato 1"/>
                <a:cs typeface="Lato 1"/>
                <a:sym typeface="Lato 1"/>
              </a:rPr>
              <a:t>Harsh</a:t>
            </a:r>
          </a:p>
        </p:txBody>
      </p:sp>
      <p:sp>
        <p:nvSpPr>
          <p:cNvPr name="TextBox 22" id="22"/>
          <p:cNvSpPr txBox="true"/>
          <p:nvPr/>
        </p:nvSpPr>
        <p:spPr>
          <a:xfrm rot="0">
            <a:off x="278353" y="9464003"/>
            <a:ext cx="528737"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01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346E">
                <a:alpha val="100000"/>
              </a:srgbClr>
            </a:gs>
            <a:gs pos="100000">
              <a:srgbClr val="6EACDA">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933450" y="2901342"/>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2"/>
            <a:stretch>
              <a:fillRect l="0" t="0" r="0" b="0"/>
            </a:stretch>
          </a:blipFill>
          <a:ln w="38100" cap="sq">
            <a:solidFill>
              <a:srgbClr val="F6FBFE"/>
            </a:solidFill>
            <a:prstDash val="solid"/>
            <a:miter/>
          </a:ln>
        </p:spPr>
      </p:sp>
      <p:sp>
        <p:nvSpPr>
          <p:cNvPr name="TextBox 3" id="3"/>
          <p:cNvSpPr txBox="true"/>
          <p:nvPr/>
        </p:nvSpPr>
        <p:spPr>
          <a:xfrm rot="0">
            <a:off x="933450" y="1163538"/>
            <a:ext cx="14611236" cy="958850"/>
          </a:xfrm>
          <a:prstGeom prst="rect">
            <a:avLst/>
          </a:prstGeom>
        </p:spPr>
        <p:txBody>
          <a:bodyPr anchor="t" rtlCol="false" tIns="0" lIns="0" bIns="0" rIns="0">
            <a:spAutoFit/>
          </a:bodyPr>
          <a:lstStyle/>
          <a:p>
            <a:pPr algn="l">
              <a:lnSpc>
                <a:spcPts val="7000"/>
              </a:lnSpc>
              <a:spcBef>
                <a:spcPct val="0"/>
              </a:spcBef>
            </a:pPr>
            <a:r>
              <a:rPr lang="en-US" b="true" sz="5000">
                <a:solidFill>
                  <a:srgbClr val="F6FBFE"/>
                </a:solidFill>
                <a:latin typeface="Times New Roman Bold"/>
                <a:ea typeface="Times New Roman Bold"/>
                <a:cs typeface="Times New Roman Bold"/>
                <a:sym typeface="Times New Roman Bold"/>
              </a:rPr>
              <a:t>Let’s understand this with a simple example...</a:t>
            </a:r>
          </a:p>
        </p:txBody>
      </p:sp>
      <p:sp>
        <p:nvSpPr>
          <p:cNvPr name="TextBox 4" id="4"/>
          <p:cNvSpPr txBox="true"/>
          <p:nvPr/>
        </p:nvSpPr>
        <p:spPr>
          <a:xfrm rot="0">
            <a:off x="7473541" y="3743973"/>
            <a:ext cx="10814459" cy="4319270"/>
          </a:xfrm>
          <a:prstGeom prst="rect">
            <a:avLst/>
          </a:prstGeom>
        </p:spPr>
        <p:txBody>
          <a:bodyPr anchor="t" rtlCol="false" tIns="0" lIns="0" bIns="0" rIns="0">
            <a:spAutoFit/>
          </a:bodyPr>
          <a:lstStyle/>
          <a:p>
            <a:pPr algn="l">
              <a:lnSpc>
                <a:spcPts val="6999"/>
              </a:lnSpc>
            </a:pPr>
            <a:r>
              <a:rPr lang="en-US" sz="2799" spc="13" b="true">
                <a:solidFill>
                  <a:srgbClr val="F6FBFE"/>
                </a:solidFill>
                <a:latin typeface="Lato 1 Bold"/>
                <a:ea typeface="Lato 1 Bold"/>
                <a:cs typeface="Lato 1 Bold"/>
                <a:sym typeface="Lato 1 Bold"/>
              </a:rPr>
              <a:t>Blocks:</a:t>
            </a:r>
            <a:r>
              <a:rPr lang="en-US" sz="2799" spc="13">
                <a:solidFill>
                  <a:srgbClr val="F6FBFE"/>
                </a:solidFill>
                <a:latin typeface="Lato 1"/>
                <a:ea typeface="Lato 1"/>
                <a:cs typeface="Lato 1"/>
                <a:sym typeface="Lato 1"/>
              </a:rPr>
              <a:t> Groups of transactions (like a page in the ledger)</a:t>
            </a:r>
          </a:p>
          <a:p>
            <a:pPr algn="l">
              <a:lnSpc>
                <a:spcPts val="6999"/>
              </a:lnSpc>
            </a:pPr>
            <a:r>
              <a:rPr lang="en-US" sz="2799" spc="13" b="true">
                <a:solidFill>
                  <a:srgbClr val="F6FBFE"/>
                </a:solidFill>
                <a:latin typeface="Lato 1 Bold"/>
                <a:ea typeface="Lato 1 Bold"/>
                <a:cs typeface="Lato 1 Bold"/>
                <a:sym typeface="Lato 1 Bold"/>
              </a:rPr>
              <a:t>C</a:t>
            </a:r>
            <a:r>
              <a:rPr lang="en-US" sz="2799" spc="13" b="true">
                <a:solidFill>
                  <a:srgbClr val="F6FBFE"/>
                </a:solidFill>
                <a:latin typeface="Lato 1 Bold"/>
                <a:ea typeface="Lato 1 Bold"/>
                <a:cs typeface="Lato 1 Bold"/>
                <a:sym typeface="Lato 1 Bold"/>
              </a:rPr>
              <a:t>hain:</a:t>
            </a:r>
            <a:r>
              <a:rPr lang="en-US" sz="2799" spc="13">
                <a:solidFill>
                  <a:srgbClr val="F6FBFE"/>
                </a:solidFill>
                <a:latin typeface="Lato 1"/>
                <a:ea typeface="Lato 1"/>
                <a:cs typeface="Lato 1"/>
                <a:sym typeface="Lato 1"/>
              </a:rPr>
              <a:t> Linked blocks creating a permanent record</a:t>
            </a:r>
          </a:p>
          <a:p>
            <a:pPr algn="l">
              <a:lnSpc>
                <a:spcPts val="6999"/>
              </a:lnSpc>
            </a:pPr>
            <a:r>
              <a:rPr lang="en-US" sz="2799" spc="13" b="true">
                <a:solidFill>
                  <a:srgbClr val="F6FBFE"/>
                </a:solidFill>
                <a:latin typeface="Lato 1 Bold"/>
                <a:ea typeface="Lato 1 Bold"/>
                <a:cs typeface="Lato 1 Bold"/>
                <a:sym typeface="Lato 1 Bold"/>
              </a:rPr>
              <a:t>N</a:t>
            </a:r>
            <a:r>
              <a:rPr lang="en-US" sz="2799" spc="13" b="true">
                <a:solidFill>
                  <a:srgbClr val="F6FBFE"/>
                </a:solidFill>
                <a:latin typeface="Lato 1 Bold"/>
                <a:ea typeface="Lato 1 Bold"/>
                <a:cs typeface="Lato 1 Bold"/>
                <a:sym typeface="Lato 1 Bold"/>
              </a:rPr>
              <a:t>odes:</a:t>
            </a:r>
            <a:r>
              <a:rPr lang="en-US" sz="2799" spc="13">
                <a:solidFill>
                  <a:srgbClr val="F6FBFE"/>
                </a:solidFill>
                <a:latin typeface="Lato 1"/>
                <a:ea typeface="Lato 1"/>
                <a:cs typeface="Lato 1"/>
                <a:sym typeface="Lato 1"/>
              </a:rPr>
              <a:t> Village elder or community members verifying transactions</a:t>
            </a:r>
          </a:p>
          <a:p>
            <a:pPr algn="l">
              <a:lnSpc>
                <a:spcPts val="6999"/>
              </a:lnSpc>
            </a:pPr>
            <a:r>
              <a:rPr lang="en-US" sz="2799" spc="13" b="true">
                <a:solidFill>
                  <a:srgbClr val="F6FBFE"/>
                </a:solidFill>
                <a:latin typeface="Lato 1 Bold"/>
                <a:ea typeface="Lato 1 Bold"/>
                <a:cs typeface="Lato 1 Bold"/>
                <a:sym typeface="Lato 1 Bold"/>
              </a:rPr>
              <a:t>Consensus: </a:t>
            </a:r>
            <a:r>
              <a:rPr lang="en-US" sz="2799" spc="13">
                <a:solidFill>
                  <a:srgbClr val="F6FBFE"/>
                </a:solidFill>
                <a:latin typeface="Lato 1"/>
                <a:ea typeface="Lato 1"/>
                <a:cs typeface="Lato 1"/>
                <a:sym typeface="Lato 1"/>
              </a:rPr>
              <a:t>Agreement among nodes on transaction validity</a:t>
            </a:r>
          </a:p>
          <a:p>
            <a:pPr algn="l">
              <a:lnSpc>
                <a:spcPts val="6999"/>
              </a:lnSpc>
            </a:pPr>
            <a:r>
              <a:rPr lang="en-US" sz="2799" spc="13" b="true">
                <a:solidFill>
                  <a:srgbClr val="F6FBFE"/>
                </a:solidFill>
                <a:latin typeface="Lato 1 Bold"/>
                <a:ea typeface="Lato 1 Bold"/>
                <a:cs typeface="Lato 1 Bold"/>
                <a:sym typeface="Lato 1 Bold"/>
              </a:rPr>
              <a:t>Cryptography: </a:t>
            </a:r>
            <a:r>
              <a:rPr lang="en-US" sz="2799" spc="13">
                <a:solidFill>
                  <a:srgbClr val="F6FBFE"/>
                </a:solidFill>
                <a:latin typeface="Lato 1"/>
                <a:ea typeface="Lato 1"/>
                <a:cs typeface="Lato 1"/>
                <a:sym typeface="Lato 1"/>
              </a:rPr>
              <a:t>Secure locking and linking of blocks</a:t>
            </a:r>
          </a:p>
        </p:txBody>
      </p:sp>
      <p:sp>
        <p:nvSpPr>
          <p:cNvPr name="TextBox 5" id="5"/>
          <p:cNvSpPr txBox="true"/>
          <p:nvPr/>
        </p:nvSpPr>
        <p:spPr>
          <a:xfrm rot="0">
            <a:off x="16751924" y="9622118"/>
            <a:ext cx="830342"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Lato 1"/>
                <a:ea typeface="Lato 1"/>
                <a:cs typeface="Lato 1"/>
                <a:sym typeface="Lato 1"/>
              </a:rPr>
              <a:t>Harsh</a:t>
            </a:r>
          </a:p>
        </p:txBody>
      </p:sp>
      <p:sp>
        <p:nvSpPr>
          <p:cNvPr name="AutoShape 6" id="6"/>
          <p:cNvSpPr/>
          <p:nvPr/>
        </p:nvSpPr>
        <p:spPr>
          <a:xfrm flipV="true">
            <a:off x="876325" y="2122388"/>
            <a:ext cx="16233619" cy="14287"/>
          </a:xfrm>
          <a:prstGeom prst="line">
            <a:avLst/>
          </a:prstGeom>
          <a:ln cap="flat" w="28575">
            <a:solidFill>
              <a:srgbClr val="F6FBFE"/>
            </a:solidFill>
            <a:prstDash val="solid"/>
            <a:headEnd type="none" len="sm" w="sm"/>
            <a:tailEnd type="none" len="sm" w="sm"/>
          </a:ln>
        </p:spPr>
      </p:sp>
      <p:sp>
        <p:nvSpPr>
          <p:cNvPr name="Freeform 7" id="7"/>
          <p:cNvSpPr/>
          <p:nvPr/>
        </p:nvSpPr>
        <p:spPr>
          <a:xfrm flipH="false" flipV="false" rot="0">
            <a:off x="15996998" y="1028700"/>
            <a:ext cx="1112947" cy="1002655"/>
          </a:xfrm>
          <a:custGeom>
            <a:avLst/>
            <a:gdLst/>
            <a:ahLst/>
            <a:cxnLst/>
            <a:rect r="r" b="b" t="t" l="l"/>
            <a:pathLst>
              <a:path h="1002655" w="1112947">
                <a:moveTo>
                  <a:pt x="0" y="0"/>
                </a:moveTo>
                <a:lnTo>
                  <a:pt x="1112947" y="0"/>
                </a:lnTo>
                <a:lnTo>
                  <a:pt x="1112947" y="1002655"/>
                </a:lnTo>
                <a:lnTo>
                  <a:pt x="0" y="1002655"/>
                </a:lnTo>
                <a:lnTo>
                  <a:pt x="0" y="0"/>
                </a:lnTo>
                <a:close/>
              </a:path>
            </a:pathLst>
          </a:custGeom>
          <a:blipFill>
            <a:blip r:embed="rId3"/>
            <a:stretch>
              <a:fillRect l="0" t="0" r="0" b="0"/>
            </a:stretch>
          </a:blipFill>
        </p:spPr>
      </p:sp>
      <p:sp>
        <p:nvSpPr>
          <p:cNvPr name="TextBox 8" id="8"/>
          <p:cNvSpPr txBox="true"/>
          <p:nvPr/>
        </p:nvSpPr>
        <p:spPr>
          <a:xfrm rot="0">
            <a:off x="271804" y="9464003"/>
            <a:ext cx="541834"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02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346E">
                <a:alpha val="100000"/>
              </a:srgbClr>
            </a:gs>
            <a:gs pos="100000">
              <a:srgbClr val="6EACDA">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2142324" y="3340100"/>
            <a:ext cx="14003352" cy="6119859"/>
          </a:xfrm>
          <a:custGeom>
            <a:avLst/>
            <a:gdLst/>
            <a:ahLst/>
            <a:cxnLst/>
            <a:rect r="r" b="b" t="t" l="l"/>
            <a:pathLst>
              <a:path h="6119859" w="14003352">
                <a:moveTo>
                  <a:pt x="0" y="0"/>
                </a:moveTo>
                <a:lnTo>
                  <a:pt x="14003352" y="0"/>
                </a:lnTo>
                <a:lnTo>
                  <a:pt x="14003352" y="6119859"/>
                </a:lnTo>
                <a:lnTo>
                  <a:pt x="0" y="6119859"/>
                </a:lnTo>
                <a:lnTo>
                  <a:pt x="0" y="0"/>
                </a:lnTo>
                <a:close/>
              </a:path>
            </a:pathLst>
          </a:custGeom>
          <a:blipFill>
            <a:blip r:embed="rId2"/>
            <a:stretch>
              <a:fillRect l="0" t="-14409" r="0" b="0"/>
            </a:stretch>
          </a:blipFill>
          <a:ln w="38100" cap="rnd">
            <a:solidFill>
              <a:srgbClr val="FFFFFF"/>
            </a:solidFill>
            <a:prstDash val="solid"/>
            <a:round/>
          </a:ln>
        </p:spPr>
      </p:sp>
      <p:sp>
        <p:nvSpPr>
          <p:cNvPr name="TextBox 3" id="3"/>
          <p:cNvSpPr txBox="true"/>
          <p:nvPr/>
        </p:nvSpPr>
        <p:spPr>
          <a:xfrm rot="0">
            <a:off x="933450" y="828675"/>
            <a:ext cx="16325850" cy="1844675"/>
          </a:xfrm>
          <a:prstGeom prst="rect">
            <a:avLst/>
          </a:prstGeom>
        </p:spPr>
        <p:txBody>
          <a:bodyPr anchor="t" rtlCol="false" tIns="0" lIns="0" bIns="0" rIns="0">
            <a:spAutoFit/>
          </a:bodyPr>
          <a:lstStyle/>
          <a:p>
            <a:pPr algn="l">
              <a:lnSpc>
                <a:spcPts val="7000"/>
              </a:lnSpc>
            </a:pPr>
            <a:r>
              <a:rPr lang="en-US" sz="5000" b="true">
                <a:solidFill>
                  <a:srgbClr val="F6FBFE"/>
                </a:solidFill>
                <a:latin typeface="Times New Roman Bold"/>
                <a:ea typeface="Times New Roman Bold"/>
                <a:cs typeface="Times New Roman Bold"/>
                <a:sym typeface="Times New Roman Bold"/>
              </a:rPr>
              <a:t>Okay! We get it, not complex at all.</a:t>
            </a:r>
          </a:p>
          <a:p>
            <a:pPr algn="l">
              <a:lnSpc>
                <a:spcPts val="7000"/>
              </a:lnSpc>
              <a:spcBef>
                <a:spcPct val="0"/>
              </a:spcBef>
            </a:pPr>
            <a:r>
              <a:rPr lang="en-US" b="true" sz="5000">
                <a:solidFill>
                  <a:srgbClr val="F6FBFE"/>
                </a:solidFill>
                <a:latin typeface="Times New Roman Bold"/>
                <a:ea typeface="Times New Roman Bold"/>
                <a:cs typeface="Times New Roman Bold"/>
                <a:sym typeface="Times New Roman Bold"/>
              </a:rPr>
              <a:t>But wait...</a:t>
            </a:r>
          </a:p>
        </p:txBody>
      </p:sp>
      <p:sp>
        <p:nvSpPr>
          <p:cNvPr name="TextBox 4" id="4"/>
          <p:cNvSpPr txBox="true"/>
          <p:nvPr/>
        </p:nvSpPr>
        <p:spPr>
          <a:xfrm rot="0">
            <a:off x="16751924" y="9622118"/>
            <a:ext cx="830342"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Lato 1"/>
                <a:ea typeface="Lato 1"/>
                <a:cs typeface="Lato 1"/>
                <a:sym typeface="Lato 1"/>
              </a:rPr>
              <a:t>Harsh</a:t>
            </a:r>
          </a:p>
        </p:txBody>
      </p:sp>
      <p:sp>
        <p:nvSpPr>
          <p:cNvPr name="AutoShape 5" id="5"/>
          <p:cNvSpPr/>
          <p:nvPr/>
        </p:nvSpPr>
        <p:spPr>
          <a:xfrm>
            <a:off x="933475" y="2687637"/>
            <a:ext cx="16325825" cy="0"/>
          </a:xfrm>
          <a:prstGeom prst="line">
            <a:avLst/>
          </a:prstGeom>
          <a:ln cap="flat" w="28575">
            <a:solidFill>
              <a:srgbClr val="FFFFFF"/>
            </a:solidFill>
            <a:prstDash val="solid"/>
            <a:headEnd type="none" len="sm" w="sm"/>
            <a:tailEnd type="none" len="sm" w="sm"/>
          </a:ln>
        </p:spPr>
      </p:sp>
      <p:sp>
        <p:nvSpPr>
          <p:cNvPr name="Freeform 6" id="6"/>
          <p:cNvSpPr/>
          <p:nvPr/>
        </p:nvSpPr>
        <p:spPr>
          <a:xfrm flipH="false" flipV="false" rot="0">
            <a:off x="15996998" y="1028700"/>
            <a:ext cx="1112947" cy="1002655"/>
          </a:xfrm>
          <a:custGeom>
            <a:avLst/>
            <a:gdLst/>
            <a:ahLst/>
            <a:cxnLst/>
            <a:rect r="r" b="b" t="t" l="l"/>
            <a:pathLst>
              <a:path h="1002655" w="1112947">
                <a:moveTo>
                  <a:pt x="0" y="0"/>
                </a:moveTo>
                <a:lnTo>
                  <a:pt x="1112947" y="0"/>
                </a:lnTo>
                <a:lnTo>
                  <a:pt x="1112947" y="1002655"/>
                </a:lnTo>
                <a:lnTo>
                  <a:pt x="0" y="1002655"/>
                </a:lnTo>
                <a:lnTo>
                  <a:pt x="0" y="0"/>
                </a:lnTo>
                <a:close/>
              </a:path>
            </a:pathLst>
          </a:custGeom>
          <a:blipFill>
            <a:blip r:embed="rId3"/>
            <a:stretch>
              <a:fillRect l="0" t="0" r="0" b="0"/>
            </a:stretch>
          </a:blipFill>
        </p:spPr>
      </p:sp>
      <p:sp>
        <p:nvSpPr>
          <p:cNvPr name="TextBox 7" id="7"/>
          <p:cNvSpPr txBox="true"/>
          <p:nvPr/>
        </p:nvSpPr>
        <p:spPr>
          <a:xfrm rot="0">
            <a:off x="264512" y="9464003"/>
            <a:ext cx="556419"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03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346E">
                <a:alpha val="100000"/>
              </a:srgbClr>
            </a:gs>
            <a:gs pos="100000">
              <a:srgbClr val="6EACDA">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687958" y="2781083"/>
            <a:ext cx="9309743" cy="6673195"/>
          </a:xfrm>
          <a:custGeom>
            <a:avLst/>
            <a:gdLst/>
            <a:ahLst/>
            <a:cxnLst/>
            <a:rect r="r" b="b" t="t" l="l"/>
            <a:pathLst>
              <a:path h="6673195" w="9309743">
                <a:moveTo>
                  <a:pt x="0" y="0"/>
                </a:moveTo>
                <a:lnTo>
                  <a:pt x="9309743" y="0"/>
                </a:lnTo>
                <a:lnTo>
                  <a:pt x="9309743" y="6673195"/>
                </a:lnTo>
                <a:lnTo>
                  <a:pt x="0" y="6673195"/>
                </a:lnTo>
                <a:lnTo>
                  <a:pt x="0" y="0"/>
                </a:lnTo>
                <a:close/>
              </a:path>
            </a:pathLst>
          </a:custGeom>
          <a:blipFill>
            <a:blip r:embed="rId2"/>
            <a:stretch>
              <a:fillRect l="0" t="0" r="0" b="0"/>
            </a:stretch>
          </a:blipFill>
        </p:spPr>
      </p:sp>
      <p:sp>
        <p:nvSpPr>
          <p:cNvPr name="TextBox 3" id="3"/>
          <p:cNvSpPr txBox="true"/>
          <p:nvPr/>
        </p:nvSpPr>
        <p:spPr>
          <a:xfrm rot="0">
            <a:off x="933450" y="1163538"/>
            <a:ext cx="14611236" cy="958850"/>
          </a:xfrm>
          <a:prstGeom prst="rect">
            <a:avLst/>
          </a:prstGeom>
        </p:spPr>
        <p:txBody>
          <a:bodyPr anchor="t" rtlCol="false" tIns="0" lIns="0" bIns="0" rIns="0">
            <a:spAutoFit/>
          </a:bodyPr>
          <a:lstStyle/>
          <a:p>
            <a:pPr algn="l">
              <a:lnSpc>
                <a:spcPts val="7000"/>
              </a:lnSpc>
              <a:spcBef>
                <a:spcPct val="0"/>
              </a:spcBef>
            </a:pPr>
            <a:r>
              <a:rPr lang="en-US" b="true" sz="5000">
                <a:solidFill>
                  <a:srgbClr val="FDFDFD"/>
                </a:solidFill>
                <a:latin typeface="Times New Roman Bold"/>
                <a:ea typeface="Times New Roman Bold"/>
                <a:cs typeface="Times New Roman Bold"/>
                <a:sym typeface="Times New Roman Bold"/>
              </a:rPr>
              <a:t>Types of Blockchain Networks...</a:t>
            </a:r>
          </a:p>
        </p:txBody>
      </p:sp>
      <p:sp>
        <p:nvSpPr>
          <p:cNvPr name="AutoShape 4" id="4"/>
          <p:cNvSpPr/>
          <p:nvPr/>
        </p:nvSpPr>
        <p:spPr>
          <a:xfrm flipV="true">
            <a:off x="876325" y="2122388"/>
            <a:ext cx="16233619" cy="14287"/>
          </a:xfrm>
          <a:prstGeom prst="line">
            <a:avLst/>
          </a:prstGeom>
          <a:ln cap="flat" w="28575">
            <a:solidFill>
              <a:srgbClr val="FDFDFD"/>
            </a:solidFill>
            <a:prstDash val="solid"/>
            <a:headEnd type="none" len="sm" w="sm"/>
            <a:tailEnd type="none" len="sm" w="sm"/>
          </a:ln>
        </p:spPr>
      </p:sp>
      <p:sp>
        <p:nvSpPr>
          <p:cNvPr name="TextBox 5" id="5"/>
          <p:cNvSpPr txBox="true"/>
          <p:nvPr/>
        </p:nvSpPr>
        <p:spPr>
          <a:xfrm rot="0">
            <a:off x="16751924" y="9622118"/>
            <a:ext cx="830342"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Lato 1"/>
                <a:ea typeface="Lato 1"/>
                <a:cs typeface="Lato 1"/>
                <a:sym typeface="Lato 1"/>
              </a:rPr>
              <a:t>Harsh</a:t>
            </a:r>
          </a:p>
        </p:txBody>
      </p:sp>
      <p:sp>
        <p:nvSpPr>
          <p:cNvPr name="Freeform 6" id="6"/>
          <p:cNvSpPr/>
          <p:nvPr/>
        </p:nvSpPr>
        <p:spPr>
          <a:xfrm flipH="false" flipV="false" rot="0">
            <a:off x="15996998" y="1028700"/>
            <a:ext cx="1112947" cy="1002655"/>
          </a:xfrm>
          <a:custGeom>
            <a:avLst/>
            <a:gdLst/>
            <a:ahLst/>
            <a:cxnLst/>
            <a:rect r="r" b="b" t="t" l="l"/>
            <a:pathLst>
              <a:path h="1002655" w="1112947">
                <a:moveTo>
                  <a:pt x="0" y="0"/>
                </a:moveTo>
                <a:lnTo>
                  <a:pt x="1112947" y="0"/>
                </a:lnTo>
                <a:lnTo>
                  <a:pt x="1112947" y="1002655"/>
                </a:lnTo>
                <a:lnTo>
                  <a:pt x="0" y="1002655"/>
                </a:lnTo>
                <a:lnTo>
                  <a:pt x="0" y="0"/>
                </a:lnTo>
                <a:close/>
              </a:path>
            </a:pathLst>
          </a:custGeom>
          <a:blipFill>
            <a:blip r:embed="rId3"/>
            <a:stretch>
              <a:fillRect l="0" t="0" r="0" b="0"/>
            </a:stretch>
          </a:blipFill>
        </p:spPr>
      </p:sp>
      <p:sp>
        <p:nvSpPr>
          <p:cNvPr name="TextBox 7" id="7"/>
          <p:cNvSpPr txBox="true"/>
          <p:nvPr/>
        </p:nvSpPr>
        <p:spPr>
          <a:xfrm rot="0">
            <a:off x="10262626" y="4488906"/>
            <a:ext cx="7636669" cy="2785745"/>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a:solidFill>
                  <a:srgbClr val="FDFDFD"/>
                </a:solidFill>
                <a:latin typeface="Canva Sans Bold"/>
                <a:ea typeface="Canva Sans Bold"/>
                <a:cs typeface="Canva Sans Bold"/>
                <a:sym typeface="Canva Sans Bold"/>
              </a:rPr>
              <a:t>Public Blockchain Networks</a:t>
            </a:r>
          </a:p>
          <a:p>
            <a:pPr algn="l">
              <a:lnSpc>
                <a:spcPts val="4480"/>
              </a:lnSpc>
            </a:pPr>
          </a:p>
          <a:p>
            <a:pPr algn="l" marL="690881" indent="-345440" lvl="1">
              <a:lnSpc>
                <a:spcPts val="4480"/>
              </a:lnSpc>
              <a:buFont typeface="Arial"/>
              <a:buChar char="•"/>
            </a:pPr>
            <a:r>
              <a:rPr lang="en-US" b="true" sz="3200">
                <a:solidFill>
                  <a:srgbClr val="FDFDFD"/>
                </a:solidFill>
                <a:latin typeface="Canva Sans Bold"/>
                <a:ea typeface="Canva Sans Bold"/>
                <a:cs typeface="Canva Sans Bold"/>
                <a:sym typeface="Canva Sans Bold"/>
              </a:rPr>
              <a:t>Private Blockchain Networks</a:t>
            </a:r>
          </a:p>
          <a:p>
            <a:pPr algn="l">
              <a:lnSpc>
                <a:spcPts val="4480"/>
              </a:lnSpc>
            </a:pPr>
          </a:p>
          <a:p>
            <a:pPr algn="l" marL="690881" indent="-345440" lvl="1">
              <a:lnSpc>
                <a:spcPts val="4480"/>
              </a:lnSpc>
              <a:buFont typeface="Arial"/>
              <a:buChar char="•"/>
            </a:pPr>
            <a:r>
              <a:rPr lang="en-US" b="true" sz="3200">
                <a:solidFill>
                  <a:srgbClr val="FDFDFD"/>
                </a:solidFill>
                <a:latin typeface="Canva Sans Bold"/>
                <a:ea typeface="Canva Sans Bold"/>
                <a:cs typeface="Canva Sans Bold"/>
                <a:sym typeface="Canva Sans Bold"/>
              </a:rPr>
              <a:t>Consortium Blockchain Networks</a:t>
            </a:r>
          </a:p>
        </p:txBody>
      </p:sp>
      <p:sp>
        <p:nvSpPr>
          <p:cNvPr name="TextBox 8" id="8"/>
          <p:cNvSpPr txBox="true"/>
          <p:nvPr/>
        </p:nvSpPr>
        <p:spPr>
          <a:xfrm rot="0">
            <a:off x="257765" y="9464003"/>
            <a:ext cx="569913"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04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346E">
                <a:alpha val="100000"/>
              </a:srgbClr>
            </a:gs>
            <a:gs pos="100000">
              <a:srgbClr val="6EACDA">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933450" y="1163538"/>
            <a:ext cx="14611236" cy="958850"/>
          </a:xfrm>
          <a:prstGeom prst="rect">
            <a:avLst/>
          </a:prstGeom>
        </p:spPr>
        <p:txBody>
          <a:bodyPr anchor="t" rtlCol="false" tIns="0" lIns="0" bIns="0" rIns="0">
            <a:spAutoFit/>
          </a:bodyPr>
          <a:lstStyle/>
          <a:p>
            <a:pPr algn="l">
              <a:lnSpc>
                <a:spcPts val="7000"/>
              </a:lnSpc>
              <a:spcBef>
                <a:spcPct val="0"/>
              </a:spcBef>
            </a:pPr>
            <a:r>
              <a:rPr lang="en-US" b="true" sz="5000">
                <a:solidFill>
                  <a:srgbClr val="F6FBFE"/>
                </a:solidFill>
                <a:latin typeface="Times New Roman Bold"/>
                <a:ea typeface="Times New Roman Bold"/>
                <a:cs typeface="Times New Roman Bold"/>
                <a:sym typeface="Times New Roman Bold"/>
              </a:rPr>
              <a:t>How do we implement blockchain? </a:t>
            </a:r>
          </a:p>
        </p:txBody>
      </p:sp>
      <p:sp>
        <p:nvSpPr>
          <p:cNvPr name="TextBox 3" id="3"/>
          <p:cNvSpPr txBox="true"/>
          <p:nvPr/>
        </p:nvSpPr>
        <p:spPr>
          <a:xfrm rot="0">
            <a:off x="16751924" y="9622118"/>
            <a:ext cx="830342"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Lato 1"/>
                <a:ea typeface="Lato 1"/>
                <a:cs typeface="Lato 1"/>
                <a:sym typeface="Lato 1"/>
              </a:rPr>
              <a:t>Harsh</a:t>
            </a:r>
          </a:p>
        </p:txBody>
      </p:sp>
      <p:sp>
        <p:nvSpPr>
          <p:cNvPr name="AutoShape 4" id="4"/>
          <p:cNvSpPr/>
          <p:nvPr/>
        </p:nvSpPr>
        <p:spPr>
          <a:xfrm flipV="true">
            <a:off x="876325" y="2122388"/>
            <a:ext cx="16233619" cy="14287"/>
          </a:xfrm>
          <a:prstGeom prst="line">
            <a:avLst/>
          </a:prstGeom>
          <a:ln cap="flat" w="28575">
            <a:solidFill>
              <a:srgbClr val="F6FBFE"/>
            </a:solidFill>
            <a:prstDash val="solid"/>
            <a:headEnd type="none" len="sm" w="sm"/>
            <a:tailEnd type="none" len="sm" w="sm"/>
          </a:ln>
        </p:spPr>
      </p:sp>
      <p:sp>
        <p:nvSpPr>
          <p:cNvPr name="Freeform 5" id="5"/>
          <p:cNvSpPr/>
          <p:nvPr/>
        </p:nvSpPr>
        <p:spPr>
          <a:xfrm flipH="false" flipV="false" rot="0">
            <a:off x="15996998" y="1028700"/>
            <a:ext cx="1112947" cy="1002655"/>
          </a:xfrm>
          <a:custGeom>
            <a:avLst/>
            <a:gdLst/>
            <a:ahLst/>
            <a:cxnLst/>
            <a:rect r="r" b="b" t="t" l="l"/>
            <a:pathLst>
              <a:path h="1002655" w="1112947">
                <a:moveTo>
                  <a:pt x="0" y="0"/>
                </a:moveTo>
                <a:lnTo>
                  <a:pt x="1112947" y="0"/>
                </a:lnTo>
                <a:lnTo>
                  <a:pt x="1112947" y="1002655"/>
                </a:lnTo>
                <a:lnTo>
                  <a:pt x="0" y="1002655"/>
                </a:lnTo>
                <a:lnTo>
                  <a:pt x="0" y="0"/>
                </a:lnTo>
                <a:close/>
              </a:path>
            </a:pathLst>
          </a:custGeom>
          <a:blipFill>
            <a:blip r:embed="rId2"/>
            <a:stretch>
              <a:fillRect l="0" t="0" r="0" b="0"/>
            </a:stretch>
          </a:blipFill>
        </p:spPr>
      </p:sp>
      <p:sp>
        <p:nvSpPr>
          <p:cNvPr name="TextBox 6" id="6"/>
          <p:cNvSpPr txBox="true"/>
          <p:nvPr/>
        </p:nvSpPr>
        <p:spPr>
          <a:xfrm rot="0">
            <a:off x="876325" y="2118898"/>
            <a:ext cx="16947810" cy="2547620"/>
          </a:xfrm>
          <a:prstGeom prst="rect">
            <a:avLst/>
          </a:prstGeom>
        </p:spPr>
        <p:txBody>
          <a:bodyPr anchor="t" rtlCol="false" tIns="0" lIns="0" bIns="0" rIns="0">
            <a:spAutoFit/>
          </a:bodyPr>
          <a:lstStyle/>
          <a:p>
            <a:pPr algn="l">
              <a:lnSpc>
                <a:spcPts val="6999"/>
              </a:lnSpc>
            </a:pPr>
            <a:r>
              <a:rPr lang="en-US" sz="2799" spc="13">
                <a:solidFill>
                  <a:srgbClr val="F6FBFE"/>
                </a:solidFill>
                <a:latin typeface="Lato 1"/>
                <a:ea typeface="Lato 1"/>
                <a:cs typeface="Lato 1"/>
                <a:sym typeface="Lato 1"/>
              </a:rPr>
              <a:t>We have multiple consensus mechanisms for that such that :</a:t>
            </a:r>
          </a:p>
          <a:p>
            <a:pPr algn="l" marL="604519" indent="-302260" lvl="1">
              <a:lnSpc>
                <a:spcPts val="6999"/>
              </a:lnSpc>
              <a:buFont typeface="Arial"/>
              <a:buChar char="•"/>
            </a:pPr>
            <a:r>
              <a:rPr lang="en-US" sz="2799" spc="13">
                <a:solidFill>
                  <a:srgbClr val="F6FBFE"/>
                </a:solidFill>
                <a:latin typeface="Lato 1"/>
                <a:ea typeface="Lato 1"/>
                <a:cs typeface="Lato 1"/>
                <a:sym typeface="Lato 1"/>
              </a:rPr>
              <a:t>Proof of Work (PoW)</a:t>
            </a:r>
          </a:p>
          <a:p>
            <a:pPr algn="l" marL="604519" indent="-302260" lvl="1">
              <a:lnSpc>
                <a:spcPts val="6999"/>
              </a:lnSpc>
              <a:buFont typeface="Arial"/>
              <a:buChar char="•"/>
            </a:pPr>
            <a:r>
              <a:rPr lang="en-US" sz="2799" spc="13">
                <a:solidFill>
                  <a:srgbClr val="F6FBFE"/>
                </a:solidFill>
                <a:latin typeface="Lato 1"/>
                <a:ea typeface="Lato 1"/>
                <a:cs typeface="Lato 1"/>
                <a:sym typeface="Lato 1"/>
              </a:rPr>
              <a:t>Proof of Stake (PoS) , etc</a:t>
            </a:r>
          </a:p>
        </p:txBody>
      </p:sp>
      <p:sp>
        <p:nvSpPr>
          <p:cNvPr name="TextBox 7" id="7"/>
          <p:cNvSpPr txBox="true"/>
          <p:nvPr/>
        </p:nvSpPr>
        <p:spPr>
          <a:xfrm rot="0">
            <a:off x="876325" y="4851363"/>
            <a:ext cx="16947810" cy="4948555"/>
          </a:xfrm>
          <a:prstGeom prst="rect">
            <a:avLst/>
          </a:prstGeom>
        </p:spPr>
        <p:txBody>
          <a:bodyPr anchor="t" rtlCol="false" tIns="0" lIns="0" bIns="0" rIns="0">
            <a:spAutoFit/>
          </a:bodyPr>
          <a:lstStyle/>
          <a:p>
            <a:pPr algn="l">
              <a:lnSpc>
                <a:spcPts val="3919"/>
              </a:lnSpc>
            </a:pPr>
            <a:r>
              <a:rPr lang="en-US" sz="2799" spc="13">
                <a:solidFill>
                  <a:srgbClr val="F6FBFE"/>
                </a:solidFill>
                <a:latin typeface="Lato 1"/>
                <a:ea typeface="Lato 1"/>
                <a:cs typeface="Lato 1"/>
                <a:sym typeface="Lato 1"/>
              </a:rPr>
              <a:t>There are multiple ways to implement the same, like:</a:t>
            </a:r>
          </a:p>
          <a:p>
            <a:pPr algn="l">
              <a:lnSpc>
                <a:spcPts val="3919"/>
              </a:lnSpc>
            </a:pPr>
          </a:p>
          <a:p>
            <a:pPr algn="l" marL="604519" indent="-302260" lvl="1">
              <a:lnSpc>
                <a:spcPts val="3919"/>
              </a:lnSpc>
              <a:buFont typeface="Arial"/>
              <a:buChar char="•"/>
            </a:pPr>
            <a:r>
              <a:rPr lang="en-US" b="true" sz="2799" spc="13">
                <a:solidFill>
                  <a:srgbClr val="F6FBFE"/>
                </a:solidFill>
                <a:latin typeface="Lato 1 Bold"/>
                <a:ea typeface="Lato 1 Bold"/>
                <a:cs typeface="Lato 1 Bold"/>
                <a:sym typeface="Lato 1 Bold"/>
              </a:rPr>
              <a:t>Smart Contracts</a:t>
            </a:r>
            <a:r>
              <a:rPr lang="en-US" sz="2799" spc="13">
                <a:solidFill>
                  <a:srgbClr val="F6FBFE"/>
                </a:solidFill>
                <a:latin typeface="Lato 1"/>
                <a:ea typeface="Lato 1"/>
                <a:cs typeface="Lato 1"/>
                <a:sym typeface="Lato 1"/>
              </a:rPr>
              <a:t>: Automate and enforce agreements without intermediaries, reducing costs and speeding up processes.</a:t>
            </a:r>
          </a:p>
          <a:p>
            <a:pPr algn="l">
              <a:lnSpc>
                <a:spcPts val="3919"/>
              </a:lnSpc>
            </a:pPr>
          </a:p>
          <a:p>
            <a:pPr algn="l" marL="604519" indent="-302260" lvl="1">
              <a:lnSpc>
                <a:spcPts val="3919"/>
              </a:lnSpc>
              <a:buFont typeface="Arial"/>
              <a:buChar char="•"/>
            </a:pPr>
            <a:r>
              <a:rPr lang="en-US" sz="2799" spc="13">
                <a:solidFill>
                  <a:srgbClr val="F6FBFE"/>
                </a:solidFill>
                <a:latin typeface="Lato 1"/>
                <a:ea typeface="Lato 1"/>
                <a:cs typeface="Lato 1"/>
                <a:sym typeface="Lato 1"/>
              </a:rPr>
              <a:t> </a:t>
            </a:r>
            <a:r>
              <a:rPr lang="en-US" b="true" sz="2799" spc="13">
                <a:solidFill>
                  <a:srgbClr val="F6FBFE"/>
                </a:solidFill>
                <a:latin typeface="Lato 1 Bold"/>
                <a:ea typeface="Lato 1 Bold"/>
                <a:cs typeface="Lato 1 Bold"/>
                <a:sym typeface="Lato 1 Bold"/>
              </a:rPr>
              <a:t>Decentralized Applications (DApps):</a:t>
            </a:r>
            <a:r>
              <a:rPr lang="en-US" sz="2799" spc="13">
                <a:solidFill>
                  <a:srgbClr val="F6FBFE"/>
                </a:solidFill>
                <a:latin typeface="Lato 1"/>
                <a:ea typeface="Lato 1"/>
                <a:cs typeface="Lato 1"/>
                <a:sym typeface="Lato 1"/>
              </a:rPr>
              <a:t> Provide services without central control, enabling innovations like peer-to-peer lending and decentralized exchanges.</a:t>
            </a:r>
          </a:p>
          <a:p>
            <a:pPr algn="l">
              <a:lnSpc>
                <a:spcPts val="3919"/>
              </a:lnSpc>
            </a:pPr>
          </a:p>
          <a:p>
            <a:pPr algn="l" marL="604519" indent="-302260" lvl="1">
              <a:lnSpc>
                <a:spcPts val="3919"/>
              </a:lnSpc>
              <a:buFont typeface="Arial"/>
              <a:buChar char="•"/>
            </a:pPr>
            <a:r>
              <a:rPr lang="en-US" b="true" sz="2799" spc="13">
                <a:solidFill>
                  <a:srgbClr val="F6FBFE"/>
                </a:solidFill>
                <a:latin typeface="Lato 1 Bold"/>
                <a:ea typeface="Lato 1 Bold"/>
                <a:cs typeface="Lato 1 Bold"/>
                <a:sym typeface="Lato 1 Bold"/>
              </a:rPr>
              <a:t>Blockchain as a Service (BaaS):</a:t>
            </a:r>
            <a:r>
              <a:rPr lang="en-US" sz="2799" spc="13">
                <a:solidFill>
                  <a:srgbClr val="F6FBFE"/>
                </a:solidFill>
                <a:latin typeface="Lato 1"/>
                <a:ea typeface="Lato 1"/>
                <a:cs typeface="Lato 1"/>
                <a:sym typeface="Lato 1"/>
              </a:rPr>
              <a:t> Allows banks to build blockchain solutions without infrastructure, with providers like IBM and Microsoft leading the market.</a:t>
            </a:r>
          </a:p>
        </p:txBody>
      </p:sp>
      <p:sp>
        <p:nvSpPr>
          <p:cNvPr name="TextBox 8" id="8"/>
          <p:cNvSpPr txBox="true"/>
          <p:nvPr/>
        </p:nvSpPr>
        <p:spPr>
          <a:xfrm rot="0">
            <a:off x="262230" y="9464003"/>
            <a:ext cx="560983"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05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346E">
                <a:alpha val="100000"/>
              </a:srgbClr>
            </a:gs>
            <a:gs pos="100000">
              <a:srgbClr val="6EACDA">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933450" y="1163538"/>
            <a:ext cx="14611236" cy="958850"/>
          </a:xfrm>
          <a:prstGeom prst="rect">
            <a:avLst/>
          </a:prstGeom>
        </p:spPr>
        <p:txBody>
          <a:bodyPr anchor="t" rtlCol="false" tIns="0" lIns="0" bIns="0" rIns="0">
            <a:spAutoFit/>
          </a:bodyPr>
          <a:lstStyle/>
          <a:p>
            <a:pPr algn="l">
              <a:lnSpc>
                <a:spcPts val="7000"/>
              </a:lnSpc>
              <a:spcBef>
                <a:spcPct val="0"/>
              </a:spcBef>
            </a:pPr>
            <a:r>
              <a:rPr lang="en-US" b="true" sz="5000">
                <a:solidFill>
                  <a:srgbClr val="F6FBFE"/>
                </a:solidFill>
                <a:latin typeface="Times New Roman Bold"/>
                <a:ea typeface="Times New Roman Bold"/>
                <a:cs typeface="Times New Roman Bold"/>
                <a:sym typeface="Times New Roman Bold"/>
              </a:rPr>
              <a:t>What is Blockchain Secruity?</a:t>
            </a:r>
          </a:p>
        </p:txBody>
      </p:sp>
      <p:sp>
        <p:nvSpPr>
          <p:cNvPr name="AutoShape 3" id="3"/>
          <p:cNvSpPr/>
          <p:nvPr/>
        </p:nvSpPr>
        <p:spPr>
          <a:xfrm flipV="true">
            <a:off x="876325" y="2122388"/>
            <a:ext cx="16233619" cy="14287"/>
          </a:xfrm>
          <a:prstGeom prst="line">
            <a:avLst/>
          </a:prstGeom>
          <a:ln cap="flat" w="28575">
            <a:solidFill>
              <a:srgbClr val="F6FBFE"/>
            </a:solidFill>
            <a:prstDash val="solid"/>
            <a:headEnd type="none" len="sm" w="sm"/>
            <a:tailEnd type="none" len="sm" w="sm"/>
          </a:ln>
        </p:spPr>
      </p:sp>
      <p:sp>
        <p:nvSpPr>
          <p:cNvPr name="TextBox 4" id="4"/>
          <p:cNvSpPr txBox="true"/>
          <p:nvPr/>
        </p:nvSpPr>
        <p:spPr>
          <a:xfrm rot="0">
            <a:off x="876325" y="2347498"/>
            <a:ext cx="16947810" cy="1113917"/>
          </a:xfrm>
          <a:prstGeom prst="rect">
            <a:avLst/>
          </a:prstGeom>
        </p:spPr>
        <p:txBody>
          <a:bodyPr anchor="t" rtlCol="false" tIns="0" lIns="0" bIns="0" rIns="0">
            <a:spAutoFit/>
          </a:bodyPr>
          <a:lstStyle/>
          <a:p>
            <a:pPr algn="l">
              <a:lnSpc>
                <a:spcPts val="4563"/>
              </a:lnSpc>
            </a:pPr>
            <a:r>
              <a:rPr lang="en-US" sz="2799" spc="13">
                <a:solidFill>
                  <a:srgbClr val="F6FBFE"/>
                </a:solidFill>
                <a:latin typeface="Lato 1"/>
                <a:ea typeface="Lato 1"/>
                <a:cs typeface="Lato 1"/>
                <a:sym typeface="Lato 1"/>
              </a:rPr>
              <a:t>Blockchain security is a comprehensive risk management system for a blockchain network. It uses cybersecurity frameworks, assurance services and best practices to reduce risks against attacks and fraud</a:t>
            </a:r>
          </a:p>
        </p:txBody>
      </p:sp>
      <p:sp>
        <p:nvSpPr>
          <p:cNvPr name="TextBox 5" id="5"/>
          <p:cNvSpPr txBox="true"/>
          <p:nvPr/>
        </p:nvSpPr>
        <p:spPr>
          <a:xfrm rot="0">
            <a:off x="1028700" y="4302760"/>
            <a:ext cx="9366052" cy="840740"/>
          </a:xfrm>
          <a:prstGeom prst="rect">
            <a:avLst/>
          </a:prstGeom>
        </p:spPr>
        <p:txBody>
          <a:bodyPr anchor="t" rtlCol="false" tIns="0" lIns="0" bIns="0" rIns="0">
            <a:spAutoFit/>
          </a:bodyPr>
          <a:lstStyle/>
          <a:p>
            <a:pPr algn="ctr">
              <a:lnSpc>
                <a:spcPts val="6160"/>
              </a:lnSpc>
            </a:pPr>
            <a:r>
              <a:rPr lang="en-US" sz="4400" b="true">
                <a:solidFill>
                  <a:srgbClr val="F6FBFE"/>
                </a:solidFill>
                <a:latin typeface="Times New Roman Bold"/>
                <a:ea typeface="Times New Roman Bold"/>
                <a:cs typeface="Times New Roman Bold"/>
                <a:sym typeface="Times New Roman Bold"/>
              </a:rPr>
              <a:t>How security differs by blockchain types</a:t>
            </a:r>
          </a:p>
        </p:txBody>
      </p:sp>
      <p:sp>
        <p:nvSpPr>
          <p:cNvPr name="TextBox 6" id="6"/>
          <p:cNvSpPr txBox="true"/>
          <p:nvPr/>
        </p:nvSpPr>
        <p:spPr>
          <a:xfrm rot="0">
            <a:off x="933450" y="5440419"/>
            <a:ext cx="6000210" cy="3074670"/>
          </a:xfrm>
          <a:prstGeom prst="rect">
            <a:avLst/>
          </a:prstGeom>
        </p:spPr>
        <p:txBody>
          <a:bodyPr anchor="t" rtlCol="false" tIns="0" lIns="0" bIns="0" rIns="0">
            <a:spAutoFit/>
          </a:bodyPr>
          <a:lstStyle/>
          <a:p>
            <a:pPr algn="l" marL="604519" indent="-302260" lvl="1">
              <a:lnSpc>
                <a:spcPts val="6299"/>
              </a:lnSpc>
              <a:buFont typeface="Arial"/>
              <a:buChar char="•"/>
            </a:pPr>
            <a:r>
              <a:rPr lang="en-US" sz="2799">
                <a:solidFill>
                  <a:srgbClr val="F6FBFE"/>
                </a:solidFill>
                <a:latin typeface="Lato 2"/>
                <a:ea typeface="Lato 2"/>
                <a:cs typeface="Lato 2"/>
                <a:sym typeface="Lato 2"/>
              </a:rPr>
              <a:t>Public Blockchains</a:t>
            </a:r>
          </a:p>
          <a:p>
            <a:pPr algn="l" marL="604519" indent="-302260" lvl="1">
              <a:lnSpc>
                <a:spcPts val="6299"/>
              </a:lnSpc>
              <a:buFont typeface="Arial"/>
              <a:buChar char="•"/>
            </a:pPr>
            <a:r>
              <a:rPr lang="en-US" sz="2799">
                <a:solidFill>
                  <a:srgbClr val="F6FBFE"/>
                </a:solidFill>
                <a:latin typeface="Lato 2"/>
                <a:ea typeface="Lato 2"/>
                <a:cs typeface="Lato 2"/>
                <a:sym typeface="Lato 2"/>
              </a:rPr>
              <a:t>Private Blockchains</a:t>
            </a:r>
          </a:p>
          <a:p>
            <a:pPr algn="l" marL="604519" indent="-302260" lvl="1">
              <a:lnSpc>
                <a:spcPts val="6299"/>
              </a:lnSpc>
              <a:buFont typeface="Arial"/>
              <a:buChar char="•"/>
            </a:pPr>
            <a:r>
              <a:rPr lang="en-US" sz="2799">
                <a:solidFill>
                  <a:srgbClr val="F6FBFE"/>
                </a:solidFill>
                <a:latin typeface="Lato 2"/>
                <a:ea typeface="Lato 2"/>
                <a:cs typeface="Lato 2"/>
                <a:sym typeface="Lato 2"/>
              </a:rPr>
              <a:t>Permissionless Blockchains</a:t>
            </a:r>
          </a:p>
          <a:p>
            <a:pPr algn="l" marL="604519" indent="-302260" lvl="1">
              <a:lnSpc>
                <a:spcPts val="6299"/>
              </a:lnSpc>
              <a:buFont typeface="Arial"/>
              <a:buChar char="•"/>
            </a:pPr>
            <a:r>
              <a:rPr lang="en-US" sz="2799">
                <a:solidFill>
                  <a:srgbClr val="F6FBFE"/>
                </a:solidFill>
                <a:latin typeface="Lato 2"/>
                <a:ea typeface="Lato 2"/>
                <a:cs typeface="Lato 2"/>
                <a:sym typeface="Lato 2"/>
              </a:rPr>
              <a:t>Permissioned Blockchain</a:t>
            </a:r>
          </a:p>
        </p:txBody>
      </p:sp>
      <p:sp>
        <p:nvSpPr>
          <p:cNvPr name="Freeform 7" id="7"/>
          <p:cNvSpPr/>
          <p:nvPr/>
        </p:nvSpPr>
        <p:spPr>
          <a:xfrm flipH="false" flipV="false" rot="0">
            <a:off x="16006523" y="1028700"/>
            <a:ext cx="1112947" cy="1002655"/>
          </a:xfrm>
          <a:custGeom>
            <a:avLst/>
            <a:gdLst/>
            <a:ahLst/>
            <a:cxnLst/>
            <a:rect r="r" b="b" t="t" l="l"/>
            <a:pathLst>
              <a:path h="1002655" w="1112947">
                <a:moveTo>
                  <a:pt x="0" y="0"/>
                </a:moveTo>
                <a:lnTo>
                  <a:pt x="1112947" y="0"/>
                </a:lnTo>
                <a:lnTo>
                  <a:pt x="1112947" y="1002655"/>
                </a:lnTo>
                <a:lnTo>
                  <a:pt x="0" y="1002655"/>
                </a:lnTo>
                <a:lnTo>
                  <a:pt x="0" y="0"/>
                </a:lnTo>
                <a:close/>
              </a:path>
            </a:pathLst>
          </a:custGeom>
          <a:blipFill>
            <a:blip r:embed="rId2"/>
            <a:stretch>
              <a:fillRect l="0" t="0" r="0" b="0"/>
            </a:stretch>
          </a:blipFill>
        </p:spPr>
      </p:sp>
      <p:sp>
        <p:nvSpPr>
          <p:cNvPr name="TextBox 8" id="8"/>
          <p:cNvSpPr txBox="true"/>
          <p:nvPr/>
        </p:nvSpPr>
        <p:spPr>
          <a:xfrm rot="0">
            <a:off x="252109" y="9464003"/>
            <a:ext cx="581223"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06</a:t>
            </a:r>
          </a:p>
        </p:txBody>
      </p:sp>
      <p:sp>
        <p:nvSpPr>
          <p:cNvPr name="TextBox 9" id="9"/>
          <p:cNvSpPr txBox="true"/>
          <p:nvPr/>
        </p:nvSpPr>
        <p:spPr>
          <a:xfrm rot="0">
            <a:off x="16302155" y="9622118"/>
            <a:ext cx="1729879"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Lato 1"/>
                <a:ea typeface="Lato 1"/>
                <a:cs typeface="Lato 1"/>
                <a:sym typeface="Lato 1"/>
              </a:rPr>
              <a:t>Priya Ranjan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DAGS-ZcuFeU</dc:identifier>
  <dcterms:modified xsi:type="dcterms:W3CDTF">2011-08-01T06:04:30Z</dcterms:modified>
  <cp:revision>1</cp:revision>
  <dc:title>Digital Disruptioin in Banking</dc:title>
</cp:coreProperties>
</file>